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57" r:id="rId1"/>
  </p:sldMasterIdLst>
  <p:notesMasterIdLst>
    <p:notesMasterId r:id="rId12"/>
  </p:notesMasterIdLst>
  <p:handoutMasterIdLst>
    <p:handoutMasterId r:id="rId13"/>
  </p:handoutMasterIdLst>
  <p:sldIdLst>
    <p:sldId id="1164" r:id="rId2"/>
    <p:sldId id="1117" r:id="rId3"/>
    <p:sldId id="1170" r:id="rId4"/>
    <p:sldId id="1150" r:id="rId5"/>
    <p:sldId id="1154" r:id="rId6"/>
    <p:sldId id="1155" r:id="rId7"/>
    <p:sldId id="1156" r:id="rId8"/>
    <p:sldId id="1165" r:id="rId9"/>
    <p:sldId id="1171" r:id="rId10"/>
    <p:sldId id="1169" r:id="rId11"/>
  </p:sldIdLst>
  <p:sldSz cx="9144000" cy="6858000" type="screen4x3"/>
  <p:notesSz cx="6810375" cy="9942513"/>
  <p:defaultTextStyle>
    <a:defPPr>
      <a:defRPr lang="en-US"/>
    </a:defPPr>
    <a:lvl1pPr algn="l" defTabSz="457200" rtl="0" fontAlgn="base">
      <a:spcBef>
        <a:spcPct val="0"/>
      </a:spcBef>
      <a:spcAft>
        <a:spcPct val="0"/>
      </a:spcAft>
      <a:defRPr kern="1200">
        <a:solidFill>
          <a:schemeClr val="tx1"/>
        </a:solidFill>
        <a:latin typeface="Arial" charset="0"/>
        <a:ea typeface="Arial Unicode MS"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Arial Unicode MS"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Arial Unicode MS"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Arial Unicode MS"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Arial Unicode MS" pitchFamily="34" charset="-128"/>
        <a:cs typeface="Arial" charset="0"/>
      </a:defRPr>
    </a:lvl5pPr>
    <a:lvl6pPr marL="2286000" algn="l" defTabSz="914400" rtl="0" eaLnBrk="1" latinLnBrk="0" hangingPunct="1">
      <a:defRPr kern="1200">
        <a:solidFill>
          <a:schemeClr val="tx1"/>
        </a:solidFill>
        <a:latin typeface="Arial" charset="0"/>
        <a:ea typeface="Arial Unicode MS" pitchFamily="34" charset="-128"/>
        <a:cs typeface="Arial" charset="0"/>
      </a:defRPr>
    </a:lvl6pPr>
    <a:lvl7pPr marL="2743200" algn="l" defTabSz="914400" rtl="0" eaLnBrk="1" latinLnBrk="0" hangingPunct="1">
      <a:defRPr kern="1200">
        <a:solidFill>
          <a:schemeClr val="tx1"/>
        </a:solidFill>
        <a:latin typeface="Arial" charset="0"/>
        <a:ea typeface="Arial Unicode MS" pitchFamily="34" charset="-128"/>
        <a:cs typeface="Arial" charset="0"/>
      </a:defRPr>
    </a:lvl7pPr>
    <a:lvl8pPr marL="3200400" algn="l" defTabSz="914400" rtl="0" eaLnBrk="1" latinLnBrk="0" hangingPunct="1">
      <a:defRPr kern="1200">
        <a:solidFill>
          <a:schemeClr val="tx1"/>
        </a:solidFill>
        <a:latin typeface="Arial" charset="0"/>
        <a:ea typeface="Arial Unicode MS" pitchFamily="34" charset="-128"/>
        <a:cs typeface="Arial" charset="0"/>
      </a:defRPr>
    </a:lvl8pPr>
    <a:lvl9pPr marL="3657600" algn="l" defTabSz="914400" rtl="0" eaLnBrk="1" latinLnBrk="0" hangingPunct="1">
      <a:defRPr kern="1200">
        <a:solidFill>
          <a:schemeClr val="tx1"/>
        </a:solidFill>
        <a:latin typeface="Arial" charset="0"/>
        <a:ea typeface="Arial Unicode MS"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AF"/>
    <a:srgbClr val="00B0CA"/>
    <a:srgbClr val="A1006B"/>
    <a:srgbClr val="FFFFFF"/>
    <a:srgbClr val="14AA13"/>
    <a:srgbClr val="B4D200"/>
    <a:srgbClr val="E05206"/>
    <a:srgbClr val="00694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86396" autoAdjust="0"/>
  </p:normalViewPr>
  <p:slideViewPr>
    <p:cSldViewPr snapToGrid="0">
      <p:cViewPr>
        <p:scale>
          <a:sx n="100" d="100"/>
          <a:sy n="100" d="100"/>
        </p:scale>
        <p:origin x="-1392" y="-72"/>
      </p:cViewPr>
      <p:guideLst>
        <p:guide orient="horz" pos="3301"/>
        <p:guide pos="2884"/>
        <p:guide pos="4300"/>
        <p:guide pos="1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100" d="100"/>
          <a:sy n="100" d="100"/>
        </p:scale>
        <p:origin x="-1896" y="2538"/>
      </p:cViewPr>
      <p:guideLst>
        <p:guide orient="horz" pos="3132"/>
        <p:guide orient="horz" pos="6021"/>
        <p:guide pos="214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554" name="Picture 5" descr="\\.psf\Home\Desktop\GF WIP\_PRODUCTION DEPT\CA\WHL00311 Brand Activation\logos\ca_technologies.jpg"/>
          <p:cNvPicPr>
            <a:picLocks noChangeAspect="1" noChangeArrowheads="1"/>
          </p:cNvPicPr>
          <p:nvPr/>
        </p:nvPicPr>
        <p:blipFill>
          <a:blip r:embed="rId2"/>
          <a:srcRect/>
          <a:stretch>
            <a:fillRect/>
          </a:stretch>
        </p:blipFill>
        <p:spPr bwMode="auto">
          <a:xfrm>
            <a:off x="5888038" y="9293225"/>
            <a:ext cx="411162" cy="377825"/>
          </a:xfrm>
          <a:prstGeom prst="rect">
            <a:avLst/>
          </a:prstGeom>
          <a:noFill/>
          <a:ln w="9525">
            <a:noFill/>
            <a:miter lim="800000"/>
            <a:headEnd/>
            <a:tailEnd/>
          </a:ln>
        </p:spPr>
      </p:pic>
      <p:sp>
        <p:nvSpPr>
          <p:cNvPr id="8" name="Slide Number Placeholder 5"/>
          <p:cNvSpPr>
            <a:spLocks noGrp="1"/>
          </p:cNvSpPr>
          <p:nvPr>
            <p:ph type="sldNum" sz="quarter" idx="3"/>
          </p:nvPr>
        </p:nvSpPr>
        <p:spPr bwMode="black">
          <a:xfrm>
            <a:off x="484188" y="9378950"/>
            <a:ext cx="355600" cy="379413"/>
          </a:xfrm>
          <a:prstGeom prst="rect">
            <a:avLst/>
          </a:prstGeom>
        </p:spPr>
        <p:txBody>
          <a:bodyPr vert="horz" lIns="91440" tIns="45720" rIns="91440" bIns="45720" rtlCol="0" anchor="t"/>
          <a:lstStyle>
            <a:lvl1pPr algn="l" fontAlgn="auto">
              <a:spcBef>
                <a:spcPts val="0"/>
              </a:spcBef>
              <a:spcAft>
                <a:spcPts val="0"/>
              </a:spcAft>
              <a:defRPr sz="1000">
                <a:solidFill>
                  <a:srgbClr val="333333"/>
                </a:solidFill>
                <a:latin typeface="CA Sans" pitchFamily="2" charset="0"/>
                <a:ea typeface="+mn-ea"/>
                <a:cs typeface="+mn-cs"/>
              </a:defRPr>
            </a:lvl1pPr>
          </a:lstStyle>
          <a:p>
            <a:pPr>
              <a:defRPr/>
            </a:pPr>
            <a:fld id="{0C2AC4A1-E692-43F3-9E0E-56DA2D103136}" type="slidenum">
              <a:rPr lang="en-US"/>
              <a:pPr>
                <a:defRPr/>
              </a:pPr>
              <a:t>‹#›</a:t>
            </a:fld>
            <a:endParaRPr lang="en-US" dirty="0"/>
          </a:p>
        </p:txBody>
      </p:sp>
      <p:sp>
        <p:nvSpPr>
          <p:cNvPr id="9" name="Footer Placeholder 4"/>
          <p:cNvSpPr>
            <a:spLocks noGrp="1"/>
          </p:cNvSpPr>
          <p:nvPr>
            <p:ph type="ftr" sz="quarter" idx="2"/>
          </p:nvPr>
        </p:nvSpPr>
        <p:spPr bwMode="black">
          <a:xfrm>
            <a:off x="838200" y="9378950"/>
            <a:ext cx="4695825" cy="379413"/>
          </a:xfrm>
          <a:prstGeom prst="rect">
            <a:avLst/>
          </a:prstGeom>
        </p:spPr>
        <p:txBody>
          <a:bodyPr vert="horz" lIns="91440" tIns="45720" rIns="91440" bIns="45720" rtlCol="0" anchor="t"/>
          <a:lstStyle>
            <a:lvl1pPr algn="l" fontAlgn="auto">
              <a:spcBef>
                <a:spcPts val="0"/>
              </a:spcBef>
              <a:spcAft>
                <a:spcPts val="0"/>
              </a:spcAft>
              <a:defRPr sz="1000">
                <a:solidFill>
                  <a:srgbClr val="333333"/>
                </a:solidFill>
                <a:latin typeface="CA Sans" pitchFamily="2" charset="0"/>
                <a:ea typeface="+mn-ea"/>
                <a:cs typeface="+mn-cs"/>
              </a:defRPr>
            </a:lvl1pPr>
          </a:lstStyle>
          <a:p>
            <a:pPr>
              <a:defRPr/>
            </a:pPr>
            <a:r>
              <a:rPr lang="en-US"/>
              <a:t>May 16, 2010     [Presentation Name via Insert tab &gt; Header &amp; Footer]      Copyright © 2010 CA</a:t>
            </a: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bwMode="black">
          <a:xfrm>
            <a:off x="484188" y="4787900"/>
            <a:ext cx="5813425" cy="4408488"/>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Slide Number Placeholder 5"/>
          <p:cNvSpPr>
            <a:spLocks noGrp="1"/>
          </p:cNvSpPr>
          <p:nvPr>
            <p:ph type="sldNum" sz="quarter" idx="5"/>
          </p:nvPr>
        </p:nvSpPr>
        <p:spPr bwMode="black">
          <a:xfrm>
            <a:off x="484188" y="9378950"/>
            <a:ext cx="355600" cy="379413"/>
          </a:xfrm>
          <a:prstGeom prst="rect">
            <a:avLst/>
          </a:prstGeom>
        </p:spPr>
        <p:txBody>
          <a:bodyPr vert="horz" lIns="91440" tIns="45720" rIns="91440" bIns="45720" rtlCol="0" anchor="t"/>
          <a:lstStyle>
            <a:lvl1pPr algn="l" fontAlgn="auto">
              <a:spcBef>
                <a:spcPts val="0"/>
              </a:spcBef>
              <a:spcAft>
                <a:spcPts val="0"/>
              </a:spcAft>
              <a:defRPr sz="1000">
                <a:solidFill>
                  <a:srgbClr val="333333"/>
                </a:solidFill>
                <a:latin typeface="CA Sans" pitchFamily="2" charset="0"/>
                <a:ea typeface="+mn-ea"/>
                <a:cs typeface="+mn-cs"/>
              </a:defRPr>
            </a:lvl1pPr>
          </a:lstStyle>
          <a:p>
            <a:pPr>
              <a:defRPr/>
            </a:pPr>
            <a:fld id="{C9BFFFB2-55ED-4FBB-91BE-97A0B78053B5}" type="slidenum">
              <a:rPr lang="en-US"/>
              <a:pPr>
                <a:defRPr/>
              </a:pPr>
              <a:t>‹#›</a:t>
            </a:fld>
            <a:endParaRPr lang="en-US" dirty="0"/>
          </a:p>
        </p:txBody>
      </p:sp>
      <p:sp>
        <p:nvSpPr>
          <p:cNvPr id="11" name="Footer Placeholder 4"/>
          <p:cNvSpPr>
            <a:spLocks noGrp="1"/>
          </p:cNvSpPr>
          <p:nvPr>
            <p:ph type="ftr" sz="quarter" idx="4"/>
          </p:nvPr>
        </p:nvSpPr>
        <p:spPr bwMode="black">
          <a:xfrm>
            <a:off x="838200" y="9378950"/>
            <a:ext cx="4695825" cy="379413"/>
          </a:xfrm>
          <a:prstGeom prst="rect">
            <a:avLst/>
          </a:prstGeom>
        </p:spPr>
        <p:txBody>
          <a:bodyPr vert="horz" lIns="91440" tIns="45720" rIns="91440" bIns="45720" rtlCol="0" anchor="t"/>
          <a:lstStyle>
            <a:lvl1pPr algn="l" fontAlgn="auto">
              <a:spcBef>
                <a:spcPts val="0"/>
              </a:spcBef>
              <a:spcAft>
                <a:spcPts val="0"/>
              </a:spcAft>
              <a:defRPr sz="1000">
                <a:solidFill>
                  <a:srgbClr val="333333"/>
                </a:solidFill>
                <a:latin typeface="CA Sans" pitchFamily="2" charset="0"/>
                <a:ea typeface="+mn-ea"/>
                <a:cs typeface="+mn-cs"/>
              </a:defRPr>
            </a:lvl1pPr>
          </a:lstStyle>
          <a:p>
            <a:pPr>
              <a:defRPr/>
            </a:pPr>
            <a:r>
              <a:rPr lang="en-US"/>
              <a:t>May 16, 2010     [Presentation Name via Insert tab &gt; Header &amp; Footer]      Copyright © 2010 CA</a:t>
            </a:r>
            <a:endParaRPr lang="en-US" dirty="0"/>
          </a:p>
        </p:txBody>
      </p:sp>
      <p:pic>
        <p:nvPicPr>
          <p:cNvPr id="22533" name="Picture 11" descr="\\.psf\Home\Desktop\GF WIP\_PRODUCTION DEPT\CA\WHL00311 Brand Activation\logos\ca_technologies.jpg"/>
          <p:cNvPicPr>
            <a:picLocks noChangeAspect="1" noChangeArrowheads="1"/>
          </p:cNvPicPr>
          <p:nvPr/>
        </p:nvPicPr>
        <p:blipFill>
          <a:blip r:embed="rId2"/>
          <a:srcRect/>
          <a:stretch>
            <a:fillRect/>
          </a:stretch>
        </p:blipFill>
        <p:spPr bwMode="auto">
          <a:xfrm>
            <a:off x="5888038" y="9293225"/>
            <a:ext cx="411162" cy="377825"/>
          </a:xfrm>
          <a:prstGeom prst="rect">
            <a:avLst/>
          </a:prstGeom>
          <a:noFill/>
          <a:ln w="9525">
            <a:noFill/>
            <a:miter lim="800000"/>
            <a:headEnd/>
            <a:tailEnd/>
          </a:ln>
        </p:spPr>
      </p:pic>
      <p:sp>
        <p:nvSpPr>
          <p:cNvPr id="14" name="Slide Image Placeholder 1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1440" tIns="45720" rIns="91440" bIns="45720" rtlCol="0" anchor="ctr"/>
          <a:lstStyle/>
          <a:p>
            <a:pPr lvl="0"/>
            <a:endParaRPr lang="en-US" noProof="0"/>
          </a:p>
        </p:txBody>
      </p:sp>
    </p:spTree>
  </p:cSld>
  <p:clrMap bg1="lt1" tx1="dk1" bg2="lt2" tx2="dk2" accent1="accent1" accent2="accent2" accent3="accent3" accent4="accent4" accent5="accent5" accent6="accent6" hlink="hlink" folHlink="folHlink"/>
  <p:hf/>
  <p:notesStyle>
    <a:lvl1pPr marL="228600" indent="-228600" algn="l" rtl="0" eaLnBrk="0" fontAlgn="base" hangingPunct="0">
      <a:spcBef>
        <a:spcPct val="30000"/>
      </a:spcBef>
      <a:spcAft>
        <a:spcPct val="0"/>
      </a:spcAft>
      <a:buFont typeface="CA Sans"/>
      <a:buChar char="—"/>
      <a:defRPr sz="1200" kern="1200">
        <a:solidFill>
          <a:schemeClr val="tx1"/>
        </a:solidFill>
        <a:latin typeface="CA Sans" pitchFamily="2" charset="0"/>
        <a:ea typeface="+mn-ea"/>
        <a:cs typeface="+mn-cs"/>
      </a:defRPr>
    </a:lvl1pPr>
    <a:lvl2pPr marL="457200" indent="-228600" algn="l" rtl="0" eaLnBrk="0" fontAlgn="base" hangingPunct="0">
      <a:spcBef>
        <a:spcPct val="30000"/>
      </a:spcBef>
      <a:spcAft>
        <a:spcPct val="0"/>
      </a:spcAft>
      <a:buFont typeface="CA Sans"/>
      <a:buChar char="−"/>
      <a:defRPr sz="1200" kern="1200">
        <a:solidFill>
          <a:schemeClr val="tx1"/>
        </a:solidFill>
        <a:latin typeface="CA Sans" pitchFamily="2" charset="0"/>
        <a:ea typeface="+mn-ea"/>
        <a:cs typeface="+mn-cs"/>
      </a:defRPr>
    </a:lvl2pPr>
    <a:lvl3pPr marL="685800" indent="-228600" algn="l" rtl="0" eaLnBrk="0" fontAlgn="base" hangingPunct="0">
      <a:spcBef>
        <a:spcPct val="30000"/>
      </a:spcBef>
      <a:spcAft>
        <a:spcPct val="0"/>
      </a:spcAft>
      <a:buFont typeface="CA Sans"/>
      <a:buChar char="•"/>
      <a:defRPr sz="1200" kern="1200">
        <a:solidFill>
          <a:schemeClr val="tx1"/>
        </a:solidFill>
        <a:latin typeface="CA Sans" pitchFamily="2" charset="0"/>
        <a:ea typeface="+mn-ea"/>
        <a:cs typeface="+mn-cs"/>
      </a:defRPr>
    </a:lvl3pPr>
    <a:lvl4pPr marL="914400" indent="-228600" algn="l" rtl="0" eaLnBrk="0" fontAlgn="base" hangingPunct="0">
      <a:spcBef>
        <a:spcPct val="30000"/>
      </a:spcBef>
      <a:spcAft>
        <a:spcPct val="0"/>
      </a:spcAft>
      <a:buFont typeface="CA Sans"/>
      <a:buChar char="–"/>
      <a:defRPr sz="1200" kern="1200">
        <a:solidFill>
          <a:schemeClr val="tx1"/>
        </a:solidFill>
        <a:latin typeface="CA Sans" pitchFamily="2" charset="0"/>
        <a:ea typeface="+mn-ea"/>
        <a:cs typeface="+mn-cs"/>
      </a:defRPr>
    </a:lvl4pPr>
    <a:lvl5pPr marL="1143000" indent="-228600" algn="l" rtl="0" eaLnBrk="0" fontAlgn="base" hangingPunct="0">
      <a:spcBef>
        <a:spcPct val="30000"/>
      </a:spcBef>
      <a:spcAft>
        <a:spcPct val="0"/>
      </a:spcAft>
      <a:buFont typeface="CA Sans"/>
      <a:buChar char="•"/>
      <a:defRPr sz="1200" kern="1200">
        <a:solidFill>
          <a:schemeClr val="tx1"/>
        </a:solidFill>
        <a:latin typeface="CA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r>
              <a:rPr lang="en-US" smtClean="0">
                <a:latin typeface="CA Sans"/>
              </a:rPr>
              <a:t>Thanks for your time today.  In the next 30 minutes or so I’d like to share CA’s point of view and approach to harnessing cloud computing for agility, efficiency and innovation.</a:t>
            </a:r>
          </a:p>
          <a:p>
            <a:pPr eaLnBrk="1" hangingPunct="1">
              <a:spcBef>
                <a:spcPct val="0"/>
              </a:spcBef>
              <a:buFont typeface="CA Sans"/>
              <a:buNone/>
            </a:pPr>
            <a:endParaRPr lang="en-US" smtClean="0">
              <a:latin typeface="CA Sans"/>
            </a:endParaRPr>
          </a:p>
        </p:txBody>
      </p:sp>
      <p:sp>
        <p:nvSpPr>
          <p:cNvPr id="25603"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56857AB-6DB7-4C86-BBB0-209A512CD702}" type="slidenum">
              <a:rPr lang="en-US" smtClean="0">
                <a:latin typeface="CA Sans"/>
                <a:ea typeface="Arial Unicode MS" pitchFamily="34" charset="-128"/>
                <a:cs typeface="Arial Unicode MS" pitchFamily="34" charset="-128"/>
              </a:rPr>
              <a:pPr fontAlgn="base">
                <a:spcBef>
                  <a:spcPct val="0"/>
                </a:spcBef>
                <a:spcAft>
                  <a:spcPct val="0"/>
                </a:spcAft>
              </a:pPr>
              <a:t>1</a:t>
            </a:fld>
            <a:endParaRPr lang="en-US" smtClean="0">
              <a:latin typeface="CA Sans"/>
              <a:ea typeface="Arial Unicode MS"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a:noFill/>
        </p:spPr>
        <p:txBody>
          <a:bodyPr wrap="square" numCol="1" anchor="t" anchorCtr="0" compatLnSpc="1">
            <a:prstTxWarp prst="textNoShape">
              <a:avLst/>
            </a:prstTxWarp>
          </a:bodyPr>
          <a:lstStyle/>
          <a:p>
            <a:pPr eaLnBrk="1" hangingPunct="1">
              <a:lnSpc>
                <a:spcPct val="200000"/>
              </a:lnSpc>
              <a:buFont typeface="CA Sans"/>
              <a:buNone/>
            </a:pPr>
            <a:r>
              <a:rPr lang="en-GB" sz="1400" smtClean="0">
                <a:latin typeface="CA Sans"/>
              </a:rPr>
              <a:t>CA’s approach allows you to use, provide and transform your business to the Cloud – </a:t>
            </a:r>
          </a:p>
          <a:p>
            <a:pPr eaLnBrk="1" hangingPunct="1">
              <a:lnSpc>
                <a:spcPct val="200000"/>
              </a:lnSpc>
              <a:buFont typeface="CA Sans"/>
              <a:buNone/>
            </a:pPr>
            <a:r>
              <a:rPr lang="en-GB" sz="1400" smtClean="0">
                <a:latin typeface="CA Sans"/>
              </a:rPr>
              <a:t>CA 3Tera Applogic, I haven’t touched on in too much detail, as now I would like to hand over to Steve Hurford from DNS Europe who are one of CA’s cloud partners, who have based their entire Cloud service offerings on this solution and with that said – I’d like to hand over to Steve.</a:t>
            </a:r>
            <a:endParaRPr lang="en-US" sz="1400" smtClean="0">
              <a:latin typeface="CA Sans"/>
            </a:endParaRPr>
          </a:p>
        </p:txBody>
      </p:sp>
      <p:sp>
        <p:nvSpPr>
          <p:cNvPr id="4" name="Slide Number Placeholder 3"/>
          <p:cNvSpPr>
            <a:spLocks noGrp="1"/>
          </p:cNvSpPr>
          <p:nvPr>
            <p:ph type="sldNum" sz="quarter" idx="5"/>
          </p:nvPr>
        </p:nvSpPr>
        <p:spPr/>
        <p:txBody>
          <a:bodyPr/>
          <a:lstStyle/>
          <a:p>
            <a:pPr>
              <a:defRPr/>
            </a:pPr>
            <a:fld id="{62C1CF82-FC93-40C1-921F-1CA8B3824511}" type="slidenum">
              <a:rPr lang="en-US" smtClean="0"/>
              <a:pPr>
                <a:defRPr/>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414463" y="55563"/>
            <a:ext cx="4813300" cy="3611562"/>
          </a:xfrm>
          <a:noFill/>
          <a:ln>
            <a:solidFill>
              <a:srgbClr val="000000"/>
            </a:solidFill>
            <a:miter lim="800000"/>
            <a:headEnd/>
            <a:tailEnd/>
          </a:ln>
        </p:spPr>
      </p:sp>
      <p:sp>
        <p:nvSpPr>
          <p:cNvPr id="27650" name="Notes Placeholder 2"/>
          <p:cNvSpPr>
            <a:spLocks noGrp="1"/>
          </p:cNvSpPr>
          <p:nvPr>
            <p:ph type="body" idx="1"/>
          </p:nvPr>
        </p:nvSpPr>
        <p:spPr>
          <a:xfrm>
            <a:off x="198438" y="3930650"/>
            <a:ext cx="6383337" cy="5337175"/>
          </a:xfrm>
          <a:noFill/>
        </p:spPr>
        <p:txBody>
          <a:bodyPr wrap="square" numCol="1" anchor="t" anchorCtr="0" compatLnSpc="1">
            <a:prstTxWarp prst="textNoShape">
              <a:avLst/>
            </a:prstTxWarp>
          </a:bodyPr>
          <a:lstStyle/>
          <a:p>
            <a:pPr eaLnBrk="1" hangingPunct="1">
              <a:spcBef>
                <a:spcPct val="0"/>
              </a:spcBef>
              <a:buFont typeface="CA Sans"/>
              <a:buNone/>
            </a:pPr>
            <a:r>
              <a:rPr lang="en-US" sz="1100" smtClean="0">
                <a:latin typeface="CA Sans"/>
              </a:rPr>
              <a:t>A theme we keep hearing from many of our customers is that they want to use cloud computing as a real game changer.  </a:t>
            </a:r>
          </a:p>
          <a:p>
            <a:pPr eaLnBrk="1" hangingPunct="1">
              <a:spcBef>
                <a:spcPct val="0"/>
              </a:spcBef>
              <a:buFont typeface="CA Sans"/>
              <a:buNone/>
            </a:pPr>
            <a:endParaRPr lang="en-US" sz="1100" smtClean="0">
              <a:latin typeface="CA Sans"/>
            </a:endParaRPr>
          </a:p>
          <a:p>
            <a:pPr eaLnBrk="1" hangingPunct="1">
              <a:spcBef>
                <a:spcPct val="0"/>
              </a:spcBef>
              <a:buFont typeface="CA Sans"/>
              <a:buNone/>
            </a:pPr>
            <a:r>
              <a:rPr lang="en-US" sz="1100" smtClean="0">
                <a:latin typeface="CA Sans"/>
              </a:rPr>
              <a:t>We believe this is because IT has found itself in a perfect storm over the past couple years.</a:t>
            </a:r>
          </a:p>
          <a:p>
            <a:pPr eaLnBrk="1" hangingPunct="1">
              <a:spcBef>
                <a:spcPct val="0"/>
              </a:spcBef>
              <a:buFont typeface="CA Sans"/>
              <a:buNone/>
            </a:pPr>
            <a:endParaRPr lang="en-US" sz="1100" smtClean="0">
              <a:latin typeface="CA Sans"/>
            </a:endParaRPr>
          </a:p>
          <a:p>
            <a:pPr eaLnBrk="1" hangingPunct="1">
              <a:spcBef>
                <a:spcPct val="0"/>
              </a:spcBef>
              <a:buFontTx/>
              <a:buChar char="-"/>
            </a:pPr>
            <a:r>
              <a:rPr lang="en-US" sz="1100" smtClean="0">
                <a:latin typeface="CA Sans"/>
              </a:rPr>
              <a:t>The first storm is not new, but it’s a big one, and that’s complexity. </a:t>
            </a:r>
          </a:p>
          <a:p>
            <a:pPr eaLnBrk="1" hangingPunct="1">
              <a:spcBef>
                <a:spcPct val="0"/>
              </a:spcBef>
              <a:buFontTx/>
              <a:buChar char="-"/>
            </a:pPr>
            <a:endParaRPr lang="en-US" sz="1100" smtClean="0">
              <a:latin typeface="CA Sans"/>
            </a:endParaRPr>
          </a:p>
          <a:p>
            <a:pPr lvl="1" eaLnBrk="1" hangingPunct="1">
              <a:spcBef>
                <a:spcPct val="0"/>
              </a:spcBef>
              <a:buFontTx/>
              <a:buNone/>
            </a:pPr>
            <a:r>
              <a:rPr lang="en-US" sz="1100" smtClean="0">
                <a:latin typeface="CA Sans"/>
              </a:rPr>
              <a:t>the layers and layers of complexity in IT make it slow and expensive to change or add new business services.  </a:t>
            </a:r>
          </a:p>
          <a:p>
            <a:pPr lvl="1" eaLnBrk="1" hangingPunct="1">
              <a:spcBef>
                <a:spcPct val="0"/>
              </a:spcBef>
              <a:buFontTx/>
              <a:buNone/>
            </a:pPr>
            <a:endParaRPr lang="en-US" sz="1100" smtClean="0">
              <a:latin typeface="CA Sans"/>
            </a:endParaRPr>
          </a:p>
          <a:p>
            <a:pPr eaLnBrk="1" hangingPunct="1">
              <a:spcBef>
                <a:spcPct val="0"/>
              </a:spcBef>
              <a:buFontTx/>
              <a:buNone/>
            </a:pPr>
            <a:r>
              <a:rPr lang="en-US" sz="1100" smtClean="0">
                <a:latin typeface="CA Sans"/>
              </a:rPr>
              <a:t>	We used to throw more people at money at the problem but thanks to the GFC that’s no longer possible as IT budgets are now flat….</a:t>
            </a:r>
          </a:p>
          <a:p>
            <a:pPr eaLnBrk="1" hangingPunct="1">
              <a:spcBef>
                <a:spcPct val="0"/>
              </a:spcBef>
              <a:buFontTx/>
              <a:buNone/>
            </a:pPr>
            <a:endParaRPr lang="en-US" sz="1100" smtClean="0">
              <a:latin typeface="CA Sans"/>
            </a:endParaRPr>
          </a:p>
          <a:p>
            <a:pPr eaLnBrk="1" hangingPunct="1">
              <a:spcBef>
                <a:spcPct val="0"/>
              </a:spcBef>
              <a:buFontTx/>
              <a:buNone/>
            </a:pPr>
            <a:r>
              <a:rPr lang="en-GB" sz="1100" smtClean="0">
                <a:latin typeface="CA Sans"/>
              </a:rPr>
              <a:t>And of course whilst the GFC has slowed IT down, it hasn’t changed the business demand – the business wants us to do more, and do it faster!</a:t>
            </a:r>
            <a:endParaRPr lang="en-US" sz="1100" smtClean="0">
              <a:latin typeface="CA Sans"/>
            </a:endParaRPr>
          </a:p>
          <a:p>
            <a:pPr eaLnBrk="1" hangingPunct="1">
              <a:spcBef>
                <a:spcPct val="0"/>
              </a:spcBef>
              <a:buFontTx/>
              <a:buNone/>
            </a:pPr>
            <a:endParaRPr lang="en-US" sz="1100" smtClean="0">
              <a:latin typeface="CA Sans"/>
            </a:endParaRPr>
          </a:p>
          <a:p>
            <a:pPr eaLnBrk="1" hangingPunct="1">
              <a:spcBef>
                <a:spcPct val="0"/>
              </a:spcBef>
              <a:buFontTx/>
              <a:buChar char="-"/>
            </a:pPr>
            <a:r>
              <a:rPr lang="en-US" sz="1100" smtClean="0">
                <a:latin typeface="CA Sans"/>
              </a:rPr>
              <a:t>And so IT's stuck in between these two opposing forces with an</a:t>
            </a:r>
            <a:r>
              <a:rPr lang="en-US" sz="1100" u="sng" smtClean="0">
                <a:latin typeface="CA Sans"/>
              </a:rPr>
              <a:t> unsustainable </a:t>
            </a:r>
            <a:r>
              <a:rPr lang="en-US" sz="1100" smtClean="0">
                <a:latin typeface="CA Sans"/>
              </a:rPr>
              <a:t>gap between business demand for IT and IT's ability to supply</a:t>
            </a:r>
          </a:p>
          <a:p>
            <a:pPr eaLnBrk="1" hangingPunct="1">
              <a:spcBef>
                <a:spcPct val="0"/>
              </a:spcBef>
              <a:buFontTx/>
              <a:buChar char="-"/>
            </a:pPr>
            <a:endParaRPr lang="en-US" sz="1100" smtClean="0">
              <a:latin typeface="CA Sans"/>
            </a:endParaRPr>
          </a:p>
          <a:p>
            <a:pPr eaLnBrk="1" hangingPunct="1">
              <a:spcBef>
                <a:spcPct val="0"/>
              </a:spcBef>
              <a:buFontTx/>
              <a:buChar char="-"/>
            </a:pPr>
            <a:r>
              <a:rPr lang="en-US" sz="1400" smtClean="0">
                <a:latin typeface="CA Sans"/>
              </a:rPr>
              <a:t>So this is why we believe incremental improvements are not enough, and why people are looking to cloud to change the game</a:t>
            </a:r>
            <a:r>
              <a:rPr lang="en-US" sz="1100" smtClean="0">
                <a:latin typeface="CA Sans"/>
              </a:rPr>
              <a:t>.</a:t>
            </a:r>
          </a:p>
        </p:txBody>
      </p:sp>
      <p:sp>
        <p:nvSpPr>
          <p:cNvPr id="27651" name="Slide Number Placeholder 4"/>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algn="r" fontAlgn="base">
              <a:spcBef>
                <a:spcPct val="0"/>
              </a:spcBef>
              <a:spcAft>
                <a:spcPct val="0"/>
              </a:spcAft>
            </a:pPr>
            <a:fld id="{542BDBC5-1578-4186-AA8B-0A5215377D00}" type="slidenum">
              <a:rPr lang="en-US" sz="1300" smtClean="0">
                <a:solidFill>
                  <a:srgbClr val="000000"/>
                </a:solidFill>
                <a:latin typeface="Arial" charset="0"/>
                <a:ea typeface="Arial Unicode MS" pitchFamily="34" charset="-128"/>
                <a:cs typeface="Arial Unicode MS" pitchFamily="34" charset="-128"/>
              </a:rPr>
              <a:pPr algn="r" fontAlgn="base">
                <a:spcBef>
                  <a:spcPct val="0"/>
                </a:spcBef>
                <a:spcAft>
                  <a:spcPct val="0"/>
                </a:spcAft>
              </a:pPr>
              <a:t>2</a:t>
            </a:fld>
            <a:endParaRPr lang="en-US" sz="1300" smtClean="0">
              <a:solidFill>
                <a:srgbClr val="000000"/>
              </a:solidFill>
              <a:latin typeface="Arial" charset="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latin typeface="CA Sans"/>
              </a:rPr>
              <a:t>The problem here is not unique and I’m sure you can all relate......</a:t>
            </a:r>
          </a:p>
          <a:p>
            <a:pPr eaLnBrk="1" hangingPunct="1"/>
            <a:r>
              <a:rPr lang="en-GB" smtClean="0">
                <a:latin typeface="CA Sans"/>
              </a:rPr>
              <a:t>This company came to CA because they have 3 key focus areas in their business – movie releases, sports websites, games sites...</a:t>
            </a:r>
          </a:p>
          <a:p>
            <a:pPr eaLnBrk="1" hangingPunct="1"/>
            <a:r>
              <a:rPr lang="en-GB" smtClean="0">
                <a:latin typeface="CA Sans"/>
              </a:rPr>
              <a:t>Two of their webistes had crashed within the month because they couldn’t forecast the popularity and unfortunately both ended up being BLOCKBUSTER movies...... They were losing MILLIONS per day – because they hadn’t provisioned for the demand and their websites crashed......</a:t>
            </a:r>
          </a:p>
          <a:p>
            <a:pPr eaLnBrk="1" hangingPunct="1"/>
            <a:endParaRPr lang="en-GB" smtClean="0">
              <a:latin typeface="CA Sans"/>
            </a:endParaRPr>
          </a:p>
          <a:p>
            <a:pPr eaLnBrk="1" hangingPunct="1"/>
            <a:r>
              <a:rPr lang="en-GB" smtClean="0">
                <a:latin typeface="CA Sans"/>
              </a:rPr>
              <a:t>Do more with less</a:t>
            </a:r>
          </a:p>
          <a:p>
            <a:pPr lvl="1" eaLnBrk="1" hangingPunct="1"/>
            <a:r>
              <a:rPr lang="en-GB" smtClean="0">
                <a:latin typeface="CA Sans"/>
              </a:rPr>
              <a:t>Cut costs, no additional head count -  reduction in budget, scalable IT</a:t>
            </a:r>
          </a:p>
          <a:p>
            <a:pPr lvl="1" eaLnBrk="1" hangingPunct="1"/>
            <a:r>
              <a:rPr lang="en-GB" smtClean="0">
                <a:latin typeface="CA Sans"/>
              </a:rPr>
              <a:t>Increase internal demand from the business</a:t>
            </a:r>
          </a:p>
          <a:p>
            <a:pPr lvl="1" eaLnBrk="1" hangingPunct="1"/>
            <a:endParaRPr lang="en-GB" smtClean="0">
              <a:latin typeface="CA Sans"/>
            </a:endParaRPr>
          </a:p>
          <a:p>
            <a:pPr lvl="1" eaLnBrk="1" hangingPunct="1">
              <a:buFont typeface="CA Sans"/>
              <a:buNone/>
            </a:pPr>
            <a:r>
              <a:rPr lang="en-GB" smtClean="0">
                <a:latin typeface="CA Sans"/>
              </a:rPr>
              <a:t>Does that sound familiar?</a:t>
            </a:r>
          </a:p>
          <a:p>
            <a:pPr lvl="1" eaLnBrk="1" hangingPunct="1">
              <a:buFont typeface="CA Sans"/>
              <a:buNone/>
            </a:pPr>
            <a:endParaRPr lang="en-GB" smtClean="0">
              <a:latin typeface="CA Sans"/>
            </a:endParaRPr>
          </a:p>
          <a:p>
            <a:pPr lvl="1" eaLnBrk="1" hangingPunct="1">
              <a:buFont typeface="CA Sans"/>
              <a:buNone/>
            </a:pPr>
            <a:r>
              <a:rPr lang="en-GB" smtClean="0">
                <a:latin typeface="CA Sans"/>
              </a:rPr>
              <a:t>This is nothing 3Tera Applogic can’t handle!</a:t>
            </a:r>
          </a:p>
          <a:p>
            <a:pPr eaLnBrk="1" hangingPunct="1">
              <a:buFont typeface="CA Sans"/>
              <a:buNone/>
            </a:pPr>
            <a:endParaRPr lang="en-US" smtClean="0">
              <a:latin typeface="CA Sans"/>
            </a:endParaRPr>
          </a:p>
        </p:txBody>
      </p:sp>
      <p:sp>
        <p:nvSpPr>
          <p:cNvPr id="57348" name="Slide Number Placeholder 3"/>
          <p:cNvSpPr>
            <a:spLocks noGrp="1"/>
          </p:cNvSpPr>
          <p:nvPr>
            <p:ph type="sldNum" sz="quarter" idx="5"/>
          </p:nvPr>
        </p:nvSpPr>
        <p:spPr bwMode="auto">
          <a:ln>
            <a:miter lim="800000"/>
            <a:headEnd/>
            <a:tailEnd/>
          </a:ln>
        </p:spPr>
        <p:txBody>
          <a:bodyPr/>
          <a:lstStyle/>
          <a:p>
            <a:pPr>
              <a:defRPr/>
            </a:pPr>
            <a:fld id="{91BA1975-C156-4023-9A91-0F235ED24C7C}" type="slidenum">
              <a:rPr lang="en-US"/>
              <a:pPr>
                <a:defRPr/>
              </a:pPr>
              <a:t>3</a:t>
            </a:fld>
            <a:endParaRPr lang="en-US"/>
          </a:p>
        </p:txBody>
      </p:sp>
      <p:sp>
        <p:nvSpPr>
          <p:cNvPr id="57349" name="Footer Placeholder 4"/>
          <p:cNvSpPr>
            <a:spLocks noGrp="1"/>
          </p:cNvSpPr>
          <p:nvPr>
            <p:ph type="ftr" sz="quarter" idx="4"/>
          </p:nvPr>
        </p:nvSpPr>
        <p:spPr bwMode="auto">
          <a:ln>
            <a:miter lim="800000"/>
            <a:headEnd/>
            <a:tailEnd/>
          </a:ln>
        </p:spPr>
        <p:txBody>
          <a:bodyPr/>
          <a:lstStyle/>
          <a:p>
            <a:pPr>
              <a:defRPr/>
            </a:pPr>
            <a:r>
              <a:rPr lang="en-US"/>
              <a:t>May 16, 2010     [Presentation Name via Insert tab &gt; Header &amp; Footer]      Copyright © 2010 CA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414463" y="55563"/>
            <a:ext cx="3787775" cy="2841625"/>
          </a:xfrm>
          <a:noFill/>
          <a:ln>
            <a:solidFill>
              <a:srgbClr val="000000"/>
            </a:solidFill>
            <a:miter lim="800000"/>
            <a:headEnd/>
            <a:tailEnd/>
          </a:ln>
        </p:spPr>
      </p:sp>
      <p:sp>
        <p:nvSpPr>
          <p:cNvPr id="31746" name="Notes Placeholder 2"/>
          <p:cNvSpPr>
            <a:spLocks noGrp="1"/>
          </p:cNvSpPr>
          <p:nvPr>
            <p:ph type="body" idx="1"/>
          </p:nvPr>
        </p:nvSpPr>
        <p:spPr>
          <a:xfrm>
            <a:off x="484188" y="3028950"/>
            <a:ext cx="5813425" cy="6362700"/>
          </a:xfrm>
          <a:noFill/>
        </p:spPr>
        <p:txBody>
          <a:bodyPr wrap="square" numCol="1" anchor="t" anchorCtr="0" compatLnSpc="1">
            <a:prstTxWarp prst="textNoShape">
              <a:avLst/>
            </a:prstTxWarp>
          </a:bodyPr>
          <a:lstStyle/>
          <a:p>
            <a:pPr eaLnBrk="1" hangingPunct="1">
              <a:spcBef>
                <a:spcPct val="0"/>
              </a:spcBef>
              <a:buFontTx/>
              <a:buChar char="-"/>
            </a:pPr>
            <a:r>
              <a:rPr lang="en-US" smtClean="0">
                <a:latin typeface="CA Sans"/>
              </a:rPr>
              <a:t>Cloud can change the game for IT in two key ways</a:t>
            </a:r>
          </a:p>
          <a:p>
            <a:pPr eaLnBrk="1" hangingPunct="1">
              <a:spcBef>
                <a:spcPct val="0"/>
              </a:spcBef>
              <a:buFontTx/>
              <a:buChar char="-"/>
            </a:pPr>
            <a:endParaRPr lang="en-US" smtClean="0">
              <a:latin typeface="CA Sans"/>
            </a:endParaRPr>
          </a:p>
          <a:p>
            <a:pPr eaLnBrk="1" hangingPunct="1">
              <a:spcBef>
                <a:spcPct val="0"/>
              </a:spcBef>
              <a:buFontTx/>
              <a:buChar char="-"/>
            </a:pPr>
            <a:r>
              <a:rPr lang="en-US" smtClean="0">
                <a:latin typeface="CA Sans"/>
              </a:rPr>
              <a:t>Private cloud is about applying the formula of cloud computing to enterprise data centers to improve agility and efficient use of assets. </a:t>
            </a:r>
          </a:p>
          <a:p>
            <a:pPr eaLnBrk="1" hangingPunct="1">
              <a:spcBef>
                <a:spcPct val="0"/>
              </a:spcBef>
              <a:buFont typeface="CA Sans"/>
              <a:buNone/>
            </a:pPr>
            <a:endParaRPr lang="en-US" smtClean="0">
              <a:latin typeface="CA Sans"/>
            </a:endParaRPr>
          </a:p>
          <a:p>
            <a:pPr eaLnBrk="1" hangingPunct="1">
              <a:spcBef>
                <a:spcPct val="0"/>
              </a:spcBef>
              <a:buFontTx/>
              <a:buChar char="-"/>
            </a:pPr>
            <a:r>
              <a:rPr lang="en-US" smtClean="0">
                <a:latin typeface="CA Sans"/>
              </a:rPr>
              <a:t>We're seeing a fast adoption rate of private cloud, and in fact a survey at Gartner’s Data Center Conference found that 66 percent of companies are going to be pursuing a private cloud strategy over the next few years. </a:t>
            </a:r>
          </a:p>
          <a:p>
            <a:pPr eaLnBrk="1" hangingPunct="1">
              <a:spcBef>
                <a:spcPct val="0"/>
              </a:spcBef>
              <a:buFontTx/>
              <a:buChar char="-"/>
            </a:pPr>
            <a:endParaRPr lang="en-US" smtClean="0">
              <a:latin typeface="CA Sans"/>
            </a:endParaRPr>
          </a:p>
          <a:p>
            <a:pPr eaLnBrk="1" hangingPunct="1">
              <a:spcBef>
                <a:spcPct val="0"/>
              </a:spcBef>
              <a:buFontTx/>
              <a:buChar char="-"/>
            </a:pPr>
            <a:r>
              <a:rPr lang="en-US" smtClean="0">
                <a:latin typeface="CA Sans"/>
              </a:rPr>
              <a:t>That really matches up with what we see across our customer base.  </a:t>
            </a:r>
          </a:p>
          <a:p>
            <a:pPr eaLnBrk="1" hangingPunct="1">
              <a:spcBef>
                <a:spcPct val="0"/>
              </a:spcBef>
              <a:buFontTx/>
              <a:buChar char="-"/>
            </a:pPr>
            <a:r>
              <a:rPr lang="en-US" smtClean="0">
                <a:latin typeface="CA Sans"/>
              </a:rPr>
              <a:t>Customer are using the cloud momentum to drive the changes they’ve always wanted to but hadn’t had the mandate to do so….. And that’s to industrialize, standardize, automate and measure…..</a:t>
            </a:r>
          </a:p>
          <a:p>
            <a:pPr eaLnBrk="1" hangingPunct="1">
              <a:spcBef>
                <a:spcPct val="0"/>
              </a:spcBef>
              <a:buFontTx/>
              <a:buChar char="-"/>
            </a:pPr>
            <a:endParaRPr lang="en-GB" smtClean="0">
              <a:latin typeface="CA Sans"/>
            </a:endParaRPr>
          </a:p>
          <a:p>
            <a:pPr eaLnBrk="1" hangingPunct="1">
              <a:spcBef>
                <a:spcPct val="0"/>
              </a:spcBef>
              <a:buFont typeface="CA Sans"/>
              <a:buNone/>
            </a:pPr>
            <a:r>
              <a:rPr lang="en-GB" smtClean="0">
                <a:latin typeface="CA Sans"/>
              </a:rPr>
              <a:t>&lt;BUILD&gt;</a:t>
            </a:r>
            <a:endParaRPr lang="en-US" smtClean="0">
              <a:latin typeface="CA Sans"/>
            </a:endParaRPr>
          </a:p>
          <a:p>
            <a:pPr eaLnBrk="1" hangingPunct="1">
              <a:spcBef>
                <a:spcPct val="0"/>
              </a:spcBef>
              <a:buFontTx/>
              <a:buChar char="-"/>
            </a:pPr>
            <a:r>
              <a:rPr lang="en-US" smtClean="0">
                <a:latin typeface="CA Sans"/>
              </a:rPr>
              <a:t>The second way cloud changes the game, is to let IT offload more of the commodity services to public clouds – and focus more on what’s unique to its business.  </a:t>
            </a:r>
          </a:p>
          <a:p>
            <a:pPr eaLnBrk="1" hangingPunct="1">
              <a:spcBef>
                <a:spcPct val="0"/>
              </a:spcBef>
              <a:buFontTx/>
              <a:buChar char="-"/>
            </a:pPr>
            <a:endParaRPr lang="en-GB" smtClean="0">
              <a:latin typeface="CA Sans"/>
            </a:endParaRPr>
          </a:p>
          <a:p>
            <a:pPr eaLnBrk="1" hangingPunct="1">
              <a:spcBef>
                <a:spcPct val="0"/>
              </a:spcBef>
              <a:buFontTx/>
              <a:buChar char="-"/>
            </a:pPr>
            <a:endParaRPr lang="en-US" smtClean="0">
              <a:latin typeface="CA Sans"/>
            </a:endParaRPr>
          </a:p>
          <a:p>
            <a:pPr eaLnBrk="1" hangingPunct="1">
              <a:spcBef>
                <a:spcPct val="0"/>
              </a:spcBef>
              <a:buFontTx/>
              <a:buChar char="-"/>
            </a:pPr>
            <a:r>
              <a:rPr lang="en-US" smtClean="0">
                <a:latin typeface="CA Sans"/>
              </a:rPr>
              <a:t>CIOs themselves who say moving to public cloud can free up between 35 and 50 percent of operational and infrastructural resources.  </a:t>
            </a:r>
          </a:p>
          <a:p>
            <a:pPr eaLnBrk="1" hangingPunct="1">
              <a:spcBef>
                <a:spcPct val="0"/>
              </a:spcBef>
              <a:buFontTx/>
              <a:buChar char="-"/>
            </a:pPr>
            <a:endParaRPr lang="en-US" smtClean="0">
              <a:latin typeface="CA Sans"/>
            </a:endParaRPr>
          </a:p>
          <a:p>
            <a:pPr eaLnBrk="1" hangingPunct="1">
              <a:spcBef>
                <a:spcPct val="0"/>
              </a:spcBef>
              <a:buFont typeface="CA Sans"/>
              <a:buNone/>
            </a:pPr>
            <a:r>
              <a:rPr lang="en-US" smtClean="0">
                <a:latin typeface="CA Sans"/>
              </a:rPr>
              <a:t>	That’s a strategy we see being very effective – </a:t>
            </a:r>
          </a:p>
          <a:p>
            <a:pPr marL="228600" lvl="1" eaLnBrk="1" hangingPunct="1">
              <a:spcBef>
                <a:spcPct val="0"/>
              </a:spcBef>
              <a:buFont typeface="CA Sans"/>
              <a:buNone/>
            </a:pPr>
            <a:r>
              <a:rPr lang="en-US" smtClean="0">
                <a:latin typeface="CA Sans"/>
              </a:rPr>
              <a:t>	</a:t>
            </a:r>
          </a:p>
          <a:p>
            <a:pPr marL="228600" lvl="1" eaLnBrk="1" hangingPunct="1">
              <a:spcBef>
                <a:spcPct val="0"/>
              </a:spcBef>
              <a:buFont typeface="CA Sans"/>
              <a:buNone/>
            </a:pPr>
            <a:r>
              <a:rPr lang="en-US" smtClean="0">
                <a:latin typeface="CA Sans"/>
              </a:rPr>
              <a:t>	using cloud initiatives to rationalize the infrastructure, freeing up both capital and people to fund innovation.  </a:t>
            </a:r>
          </a:p>
          <a:p>
            <a:pPr marL="228600" lvl="1" eaLnBrk="1" hangingPunct="1">
              <a:spcBef>
                <a:spcPct val="0"/>
              </a:spcBef>
              <a:buFontTx/>
              <a:buChar char="-"/>
            </a:pPr>
            <a:endParaRPr lang="en-US" smtClean="0">
              <a:latin typeface="CA Sans"/>
            </a:endParaRPr>
          </a:p>
          <a:p>
            <a:pPr marL="228600" lvl="1" eaLnBrk="1" hangingPunct="1">
              <a:spcBef>
                <a:spcPct val="0"/>
              </a:spcBef>
              <a:buFontTx/>
              <a:buChar char="-"/>
            </a:pPr>
            <a:r>
              <a:rPr lang="en-US" smtClean="0">
                <a:latin typeface="CA Sans"/>
              </a:rPr>
              <a:t>What is ultimately key for the IT departments is working with the business to collapse the cycle time that it takes to get a business idea into a production service.</a:t>
            </a:r>
          </a:p>
          <a:p>
            <a:pPr eaLnBrk="1" hangingPunct="1">
              <a:spcBef>
                <a:spcPct val="0"/>
              </a:spcBef>
              <a:buFontTx/>
              <a:buChar char="-"/>
            </a:pPr>
            <a:endParaRPr lang="en-US" smtClean="0">
              <a:latin typeface="CA Sans"/>
            </a:endParaRPr>
          </a:p>
          <a:p>
            <a:pPr eaLnBrk="1" hangingPunct="1">
              <a:spcBef>
                <a:spcPct val="0"/>
              </a:spcBef>
              <a:buFont typeface="CA Sans"/>
              <a:buNone/>
            </a:pPr>
            <a:endParaRPr lang="en-US" smtClean="0">
              <a:latin typeface="CA Sans"/>
            </a:endParaRPr>
          </a:p>
        </p:txBody>
      </p:sp>
      <p:sp>
        <p:nvSpPr>
          <p:cNvPr id="31747" name="Slide Number Placeholder 4"/>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algn="r" fontAlgn="base">
              <a:spcBef>
                <a:spcPct val="0"/>
              </a:spcBef>
              <a:spcAft>
                <a:spcPct val="0"/>
              </a:spcAft>
            </a:pPr>
            <a:fld id="{E93E3D9A-8284-4CD2-BDEF-380EE4044FE9}" type="slidenum">
              <a:rPr lang="en-US" sz="1200" smtClean="0">
                <a:solidFill>
                  <a:srgbClr val="000000"/>
                </a:solidFill>
                <a:latin typeface="Arial" charset="0"/>
                <a:ea typeface="Arial Unicode MS" pitchFamily="34" charset="-128"/>
                <a:cs typeface="Arial Unicode MS" pitchFamily="34" charset="-128"/>
              </a:rPr>
              <a:pPr algn="r" fontAlgn="base">
                <a:spcBef>
                  <a:spcPct val="0"/>
                </a:spcBef>
                <a:spcAft>
                  <a:spcPct val="0"/>
                </a:spcAft>
              </a:pPr>
              <a:t>4</a:t>
            </a:fld>
            <a:endParaRPr lang="en-US" sz="1200" smtClean="0">
              <a:solidFill>
                <a:srgbClr val="000000"/>
              </a:solidFill>
              <a:latin typeface="Arial" charset="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76338" y="212725"/>
            <a:ext cx="4167187" cy="3125788"/>
          </a:xfrm>
          <a:noFill/>
          <a:ln>
            <a:solidFill>
              <a:srgbClr val="000000"/>
            </a:solidFill>
            <a:miter lim="800000"/>
            <a:headEnd/>
            <a:tailEnd/>
          </a:ln>
        </p:spPr>
      </p:sp>
      <p:sp>
        <p:nvSpPr>
          <p:cNvPr id="33794" name="Notes Placeholder 2"/>
          <p:cNvSpPr>
            <a:spLocks noGrp="1"/>
          </p:cNvSpPr>
          <p:nvPr>
            <p:ph type="body" idx="1"/>
          </p:nvPr>
        </p:nvSpPr>
        <p:spPr>
          <a:xfrm>
            <a:off x="569913" y="3673475"/>
            <a:ext cx="5813425" cy="5413375"/>
          </a:xfrm>
          <a:noFill/>
        </p:spPr>
        <p:txBody>
          <a:bodyPr wrap="square" numCol="1" anchor="t" anchorCtr="0" compatLnSpc="1">
            <a:prstTxWarp prst="textNoShape">
              <a:avLst/>
            </a:prstTxWarp>
          </a:bodyPr>
          <a:lstStyle/>
          <a:p>
            <a:pPr eaLnBrk="1" hangingPunct="1">
              <a:spcBef>
                <a:spcPct val="0"/>
              </a:spcBef>
            </a:pPr>
            <a:r>
              <a:rPr lang="en-US" smtClean="0">
                <a:latin typeface="CA Sans"/>
              </a:rPr>
              <a:t>Of course we all know that it isn’t as simple as just private and public cloud. </a:t>
            </a:r>
          </a:p>
          <a:p>
            <a:pPr eaLnBrk="1" hangingPunct="1">
              <a:spcBef>
                <a:spcPct val="0"/>
              </a:spcBef>
            </a:pPr>
            <a:endParaRPr lang="en-US" smtClean="0">
              <a:latin typeface="CA Sans"/>
            </a:endParaRPr>
          </a:p>
          <a:p>
            <a:pPr eaLnBrk="1" hangingPunct="1">
              <a:spcBef>
                <a:spcPct val="0"/>
              </a:spcBef>
            </a:pPr>
            <a:r>
              <a:rPr lang="en-US" smtClean="0">
                <a:latin typeface="CA Sans"/>
              </a:rPr>
              <a:t>As a large enterprise your diverse business needs will take you down many of these paths at the same time.  And whether it’s the business or IT that is leading each choice, we all know where the accountability will lie for making sure it all works together: the IT organization – FACT</a:t>
            </a:r>
          </a:p>
          <a:p>
            <a:pPr eaLnBrk="1" hangingPunct="1">
              <a:spcBef>
                <a:spcPct val="0"/>
              </a:spcBef>
            </a:pPr>
            <a:endParaRPr lang="en-US" smtClean="0">
              <a:latin typeface="CA Sans"/>
            </a:endParaRPr>
          </a:p>
          <a:p>
            <a:pPr eaLnBrk="1" hangingPunct="1">
              <a:spcBef>
                <a:spcPct val="0"/>
              </a:spcBef>
            </a:pPr>
            <a:r>
              <a:rPr lang="en-US" smtClean="0">
                <a:latin typeface="CA Sans"/>
              </a:rPr>
              <a:t>So at CA, this new landscape is what we’re calling - The New Heterogeneity.  </a:t>
            </a:r>
          </a:p>
          <a:p>
            <a:pPr eaLnBrk="1" hangingPunct="1">
              <a:spcBef>
                <a:spcPct val="0"/>
              </a:spcBef>
            </a:pPr>
            <a:endParaRPr lang="en-US" smtClean="0">
              <a:latin typeface="CA Sans"/>
            </a:endParaRPr>
          </a:p>
          <a:p>
            <a:pPr eaLnBrk="1" hangingPunct="1">
              <a:spcBef>
                <a:spcPct val="0"/>
              </a:spcBef>
              <a:buFont typeface="CA Sans"/>
              <a:buNone/>
            </a:pPr>
            <a:r>
              <a:rPr lang="en-US" smtClean="0">
                <a:latin typeface="CA Sans"/>
              </a:rPr>
              <a:t>&lt;BUILD&gt; </a:t>
            </a:r>
          </a:p>
          <a:p>
            <a:pPr eaLnBrk="1" hangingPunct="1">
              <a:spcBef>
                <a:spcPct val="0"/>
              </a:spcBef>
            </a:pPr>
            <a:r>
              <a:rPr lang="en-US" smtClean="0">
                <a:latin typeface="CA Sans"/>
              </a:rPr>
              <a:t>Which means IT needs to be sure to ask the right questions, such as,</a:t>
            </a:r>
          </a:p>
          <a:p>
            <a:pPr eaLnBrk="1" hangingPunct="1">
              <a:spcBef>
                <a:spcPct val="0"/>
              </a:spcBef>
            </a:pPr>
            <a:r>
              <a:rPr lang="en-US" smtClean="0">
                <a:latin typeface="CA Sans"/>
              </a:rPr>
              <a:t> which applications do we move to which cloud models, and how do we prioritize that?  </a:t>
            </a:r>
          </a:p>
          <a:p>
            <a:pPr eaLnBrk="1" hangingPunct="1">
              <a:spcBef>
                <a:spcPct val="0"/>
              </a:spcBef>
            </a:pPr>
            <a:r>
              <a:rPr lang="en-US" smtClean="0">
                <a:latin typeface="CA Sans"/>
              </a:rPr>
              <a:t>Or how do we manage security and availability risks so we can take greater advantage of public clouds? </a:t>
            </a:r>
          </a:p>
          <a:p>
            <a:pPr eaLnBrk="1" hangingPunct="1">
              <a:spcBef>
                <a:spcPct val="0"/>
              </a:spcBef>
            </a:pPr>
            <a:endParaRPr lang="en-US" smtClean="0">
              <a:latin typeface="CA Sans"/>
            </a:endParaRPr>
          </a:p>
          <a:p>
            <a:pPr eaLnBrk="1" hangingPunct="1">
              <a:spcBef>
                <a:spcPct val="0"/>
              </a:spcBef>
            </a:pPr>
            <a:r>
              <a:rPr lang="en-US" smtClean="0">
                <a:latin typeface="CA Sans"/>
              </a:rPr>
              <a:t>Vendor lock in is very important…..you want to make sure you can leave whenever you need to without leaving behind the IP investment you might of made……</a:t>
            </a:r>
          </a:p>
          <a:p>
            <a:pPr eaLnBrk="1" hangingPunct="1">
              <a:spcBef>
                <a:spcPct val="0"/>
              </a:spcBef>
            </a:pPr>
            <a:endParaRPr lang="en-US" smtClean="0">
              <a:latin typeface="CA Sans"/>
            </a:endParaRPr>
          </a:p>
          <a:p>
            <a:pPr eaLnBrk="1" hangingPunct="1">
              <a:spcBef>
                <a:spcPct val="0"/>
              </a:spcBef>
            </a:pPr>
            <a:r>
              <a:rPr lang="en-US" smtClean="0">
                <a:latin typeface="CA Sans"/>
              </a:rPr>
              <a:t>And ultimately the most important question is, is it coming together to solve a business need and is all of this working together for the benefit of the business? </a:t>
            </a:r>
          </a:p>
          <a:p>
            <a:pPr eaLnBrk="1" hangingPunct="1">
              <a:spcBef>
                <a:spcPct val="0"/>
              </a:spcBef>
            </a:pPr>
            <a:endParaRPr lang="en-US" smtClean="0">
              <a:latin typeface="CA Sans"/>
            </a:endParaRPr>
          </a:p>
          <a:p>
            <a:pPr eaLnBrk="1" hangingPunct="1">
              <a:spcBef>
                <a:spcPct val="0"/>
              </a:spcBef>
            </a:pPr>
            <a:r>
              <a:rPr lang="en-US" smtClean="0">
                <a:latin typeface="CA Sans"/>
              </a:rPr>
              <a:t>Being able to answer these questions means having a broad view of cloud. You need to ensure your existing management disciplines do not go away, but they must be adapted, extended and optimized for this new heterogeneity. </a:t>
            </a:r>
          </a:p>
          <a:p>
            <a:pPr eaLnBrk="1" hangingPunct="1">
              <a:spcBef>
                <a:spcPct val="0"/>
              </a:spcBef>
            </a:pPr>
            <a:endParaRPr lang="en-US" smtClean="0">
              <a:latin typeface="CA Sans"/>
            </a:endParaRPr>
          </a:p>
          <a:p>
            <a:pPr eaLnBrk="1" hangingPunct="1">
              <a:spcBef>
                <a:spcPct val="0"/>
              </a:spcBef>
              <a:buFont typeface="CA Sans"/>
              <a:buNone/>
            </a:pPr>
            <a:r>
              <a:rPr lang="en-US" smtClean="0">
                <a:latin typeface="CA Sans"/>
              </a:rPr>
              <a:t>&lt;BUILD&gt; </a:t>
            </a:r>
          </a:p>
          <a:p>
            <a:pPr eaLnBrk="1" hangingPunct="1">
              <a:spcBef>
                <a:spcPct val="0"/>
              </a:spcBef>
            </a:pPr>
            <a:r>
              <a:rPr lang="en-US" smtClean="0">
                <a:latin typeface="CA Sans"/>
              </a:rPr>
              <a:t>This is what CA does better than any other company on the planet -- manage complex, heterogeneous environments from a business service perspective.</a:t>
            </a:r>
          </a:p>
          <a:p>
            <a:pPr eaLnBrk="1" hangingPunct="1">
              <a:spcBef>
                <a:spcPct val="0"/>
              </a:spcBef>
              <a:buFont typeface="CA Sans"/>
              <a:buNone/>
            </a:pPr>
            <a:endParaRPr lang="en-US" smtClean="0">
              <a:latin typeface="CA Sans"/>
            </a:endParaRPr>
          </a:p>
        </p:txBody>
      </p:sp>
      <p:sp>
        <p:nvSpPr>
          <p:cNvPr id="33795"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3787698-B2DF-4E8A-84E1-C122C6D78BA9}" type="slidenum">
              <a:rPr lang="en-US" smtClean="0">
                <a:latin typeface="CA Sans"/>
                <a:ea typeface="Arial Unicode MS" pitchFamily="34" charset="-128"/>
                <a:cs typeface="Arial Unicode MS" pitchFamily="34" charset="-128"/>
              </a:rPr>
              <a:pPr fontAlgn="base">
                <a:spcBef>
                  <a:spcPct val="0"/>
                </a:spcBef>
                <a:spcAft>
                  <a:spcPct val="0"/>
                </a:spcAft>
              </a:pPr>
              <a:t>5</a:t>
            </a:fld>
            <a:endParaRPr lang="en-US" smtClean="0">
              <a:latin typeface="CA Sans"/>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5"/>
          </p:nvPr>
        </p:nvSpPr>
        <p:spPr>
          <a:xfrm>
            <a:off x="141288" y="9485313"/>
            <a:ext cx="357187" cy="3778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0FB828E-26EE-48A8-868F-34180D24A76D}" type="slidenum">
              <a:rPr lang="en-US" smtClean="0">
                <a:latin typeface="CA Sans"/>
                <a:ea typeface="Arial Unicode MS" pitchFamily="34" charset="-128"/>
                <a:cs typeface="Arial Unicode MS" pitchFamily="34" charset="-128"/>
              </a:rPr>
              <a:pPr fontAlgn="base">
                <a:spcBef>
                  <a:spcPct val="0"/>
                </a:spcBef>
                <a:spcAft>
                  <a:spcPct val="0"/>
                </a:spcAft>
              </a:pPr>
              <a:t>6</a:t>
            </a:fld>
            <a:endParaRPr lang="en-US" smtClean="0">
              <a:latin typeface="CA Sans"/>
              <a:ea typeface="Arial Unicode MS" pitchFamily="34" charset="-128"/>
              <a:cs typeface="Arial Unicode MS" pitchFamily="34" charset="-128"/>
            </a:endParaRPr>
          </a:p>
        </p:txBody>
      </p:sp>
      <p:sp>
        <p:nvSpPr>
          <p:cNvPr id="35842" name="Slide Image Placeholder 23"/>
          <p:cNvSpPr>
            <a:spLocks noGrp="1" noRot="1" noChangeAspect="1" noTextEdit="1"/>
          </p:cNvSpPr>
          <p:nvPr>
            <p:ph type="sldImg"/>
          </p:nvPr>
        </p:nvSpPr>
        <p:spPr bwMode="auto">
          <a:xfrm>
            <a:off x="1552575" y="298450"/>
            <a:ext cx="3538538" cy="2654300"/>
          </a:xfrm>
          <a:noFill/>
          <a:ln>
            <a:solidFill>
              <a:srgbClr val="000000"/>
            </a:solidFill>
            <a:miter lim="800000"/>
            <a:headEnd/>
            <a:tailEnd/>
          </a:ln>
        </p:spPr>
      </p:sp>
      <p:sp>
        <p:nvSpPr>
          <p:cNvPr id="35843" name="Notes Placeholder 24"/>
          <p:cNvSpPr>
            <a:spLocks noGrp="1"/>
          </p:cNvSpPr>
          <p:nvPr>
            <p:ph type="body" idx="1"/>
          </p:nvPr>
        </p:nvSpPr>
        <p:spPr>
          <a:xfrm>
            <a:off x="474663" y="3286125"/>
            <a:ext cx="5813425" cy="5876925"/>
          </a:xfrm>
          <a:noFill/>
        </p:spPr>
        <p:txBody>
          <a:bodyPr wrap="square" numCol="1" anchor="t" anchorCtr="0" compatLnSpc="1">
            <a:prstTxWarp prst="textNoShape">
              <a:avLst/>
            </a:prstTxWarp>
          </a:bodyPr>
          <a:lstStyle/>
          <a:p>
            <a:pPr eaLnBrk="1" hangingPunct="1">
              <a:spcBef>
                <a:spcPct val="0"/>
              </a:spcBef>
              <a:buFont typeface="CA Sans"/>
              <a:buNone/>
            </a:pPr>
            <a:r>
              <a:rPr lang="en-US" sz="1100" smtClean="0">
                <a:latin typeface="CA Sans"/>
              </a:rPr>
              <a:t>&lt;BUILD&gt;</a:t>
            </a:r>
          </a:p>
          <a:p>
            <a:pPr eaLnBrk="1" hangingPunct="1">
              <a:spcBef>
                <a:spcPct val="0"/>
              </a:spcBef>
            </a:pPr>
            <a:r>
              <a:rPr lang="en-US" sz="1100" smtClean="0">
                <a:latin typeface="CA Sans"/>
              </a:rPr>
              <a:t>Broadly speaking CA is focused on helping enterprises realize three key outcomes to harness value from cloud computing.</a:t>
            </a:r>
          </a:p>
          <a:p>
            <a:pPr eaLnBrk="1" hangingPunct="1">
              <a:spcBef>
                <a:spcPct val="0"/>
              </a:spcBef>
            </a:pPr>
            <a:endParaRPr lang="en-US" sz="1100" smtClean="0">
              <a:latin typeface="CA Sans"/>
            </a:endParaRPr>
          </a:p>
          <a:p>
            <a:pPr eaLnBrk="1" hangingPunct="1">
              <a:spcBef>
                <a:spcPct val="0"/>
              </a:spcBef>
              <a:buFont typeface="CA Sans"/>
              <a:buNone/>
            </a:pPr>
            <a:r>
              <a:rPr lang="en-US" sz="1100" smtClean="0">
                <a:latin typeface="CA Sans"/>
              </a:rPr>
              <a:t>&lt;BUILD&gt; </a:t>
            </a:r>
          </a:p>
          <a:p>
            <a:pPr eaLnBrk="1" hangingPunct="1">
              <a:spcBef>
                <a:spcPct val="0"/>
              </a:spcBef>
            </a:pPr>
            <a:r>
              <a:rPr lang="en-US" sz="1100" smtClean="0">
                <a:latin typeface="CA Sans"/>
              </a:rPr>
              <a:t>The first outcome is for you to use public clouds with confidence so you can off-load commoditized services onto public clouds.  </a:t>
            </a:r>
          </a:p>
          <a:p>
            <a:pPr lvl="4" eaLnBrk="1" hangingPunct="1">
              <a:spcBef>
                <a:spcPct val="0"/>
              </a:spcBef>
            </a:pPr>
            <a:r>
              <a:rPr lang="en-US" sz="1100" smtClean="0">
                <a:latin typeface="CA Sans"/>
              </a:rPr>
              <a:t>This includes IT consuming IAAS for hybrid clouds and cloud bursting, </a:t>
            </a:r>
          </a:p>
          <a:p>
            <a:pPr lvl="4" eaLnBrk="1" hangingPunct="1">
              <a:spcBef>
                <a:spcPct val="0"/>
              </a:spcBef>
            </a:pPr>
            <a:r>
              <a:rPr lang="en-US" sz="1100" smtClean="0">
                <a:latin typeface="CA Sans"/>
              </a:rPr>
              <a:t>IT as a broker to make all kinds of cloud services safer for responsible business consumption and CA can extend your security, monitoring  and your management processes to public clouds.  </a:t>
            </a:r>
          </a:p>
          <a:p>
            <a:pPr eaLnBrk="1" hangingPunct="1">
              <a:spcBef>
                <a:spcPct val="0"/>
              </a:spcBef>
            </a:pPr>
            <a:r>
              <a:rPr lang="en-US" sz="1100" smtClean="0">
                <a:latin typeface="CA Sans"/>
              </a:rPr>
              <a:t>So it enables you to manage the clouds, as you would the rest of your enterprise services that your business has come to depend on. </a:t>
            </a:r>
          </a:p>
          <a:p>
            <a:pPr eaLnBrk="1" hangingPunct="1">
              <a:spcBef>
                <a:spcPct val="0"/>
              </a:spcBef>
              <a:buFont typeface="CA Sans"/>
              <a:buNone/>
            </a:pPr>
            <a:endParaRPr lang="en-US" sz="1100" smtClean="0">
              <a:latin typeface="CA Sans"/>
            </a:endParaRPr>
          </a:p>
          <a:p>
            <a:pPr eaLnBrk="1" hangingPunct="1">
              <a:spcBef>
                <a:spcPct val="0"/>
              </a:spcBef>
              <a:buFont typeface="CA Sans"/>
              <a:buNone/>
            </a:pPr>
            <a:r>
              <a:rPr lang="en-US" sz="1100" smtClean="0">
                <a:latin typeface="CA Sans"/>
              </a:rPr>
              <a:t>&lt;BUILD&gt; </a:t>
            </a:r>
          </a:p>
          <a:p>
            <a:pPr eaLnBrk="1" hangingPunct="1">
              <a:spcBef>
                <a:spcPct val="0"/>
              </a:spcBef>
              <a:buFont typeface="CA Sans"/>
              <a:buNone/>
            </a:pPr>
            <a:r>
              <a:rPr lang="en-US" sz="1100" smtClean="0">
                <a:latin typeface="CA Sans"/>
              </a:rPr>
              <a:t>The second outcome is for you to provide both cloud offerings – so whether you want to build a cloud model with your existing datacenter, or with a new datacenter, CA can extend those investments in hardware and hypervisors with an application-centric approach to self-service automation, security and management so you can populate your private or hybrid cloud with the applications and services your business depends on.</a:t>
            </a:r>
          </a:p>
          <a:p>
            <a:pPr eaLnBrk="1" hangingPunct="1">
              <a:spcBef>
                <a:spcPct val="0"/>
              </a:spcBef>
              <a:buFont typeface="CA Sans"/>
              <a:buNone/>
            </a:pPr>
            <a:endParaRPr lang="en-US" sz="1100" smtClean="0">
              <a:latin typeface="CA Sans"/>
            </a:endParaRPr>
          </a:p>
          <a:p>
            <a:pPr eaLnBrk="1" hangingPunct="1">
              <a:spcBef>
                <a:spcPct val="0"/>
              </a:spcBef>
              <a:buFont typeface="CA Sans"/>
              <a:buNone/>
            </a:pPr>
            <a:r>
              <a:rPr lang="en-US" sz="1100" smtClean="0">
                <a:latin typeface="CA Sans"/>
              </a:rPr>
              <a:t>&lt;BUILD&gt; </a:t>
            </a:r>
          </a:p>
          <a:p>
            <a:pPr eaLnBrk="1" hangingPunct="1">
              <a:spcBef>
                <a:spcPct val="0"/>
              </a:spcBef>
            </a:pPr>
            <a:r>
              <a:rPr lang="en-US" sz="1100" smtClean="0">
                <a:latin typeface="CA Sans"/>
              </a:rPr>
              <a:t>The final outcome is to transform the development to production cycle for accelerated innovation.  We see this as the really exciting outcome made possible by a move toward cloud. So ultimately you get ideas turned into production services faster.</a:t>
            </a:r>
          </a:p>
          <a:p>
            <a:pPr eaLnBrk="1" hangingPunct="1">
              <a:spcBef>
                <a:spcPct val="0"/>
              </a:spcBef>
              <a:buFont typeface="CA Sans"/>
              <a:buNone/>
            </a:pPr>
            <a:endParaRPr lang="en-US" sz="1100" smtClean="0">
              <a:latin typeface="CA Sans"/>
            </a:endParaRPr>
          </a:p>
          <a:p>
            <a:pPr eaLnBrk="1" hangingPunct="1">
              <a:spcBef>
                <a:spcPct val="0"/>
              </a:spcBef>
              <a:buFont typeface="CA Sans"/>
              <a:buNone/>
            </a:pPr>
            <a:r>
              <a:rPr lang="en-US" sz="1100" smtClean="0">
                <a:latin typeface="CA Sans"/>
              </a:rPr>
              <a:t>So our enterprise cloud strategy is focused on three key outcomes for our customers: </a:t>
            </a:r>
          </a:p>
          <a:p>
            <a:pPr eaLnBrk="1" hangingPunct="1">
              <a:spcBef>
                <a:spcPct val="0"/>
              </a:spcBef>
              <a:buFont typeface="CA Sans"/>
              <a:buNone/>
            </a:pPr>
            <a:r>
              <a:rPr lang="en-US" sz="1100" smtClean="0">
                <a:latin typeface="CA Sans"/>
              </a:rPr>
              <a:t>using cloud services, </a:t>
            </a:r>
          </a:p>
          <a:p>
            <a:pPr eaLnBrk="1" hangingPunct="1">
              <a:spcBef>
                <a:spcPct val="0"/>
              </a:spcBef>
              <a:buFont typeface="CA Sans"/>
              <a:buNone/>
            </a:pPr>
            <a:r>
              <a:rPr lang="en-US" sz="1100" smtClean="0">
                <a:latin typeface="CA Sans"/>
              </a:rPr>
              <a:t>providing clouds services </a:t>
            </a:r>
          </a:p>
          <a:p>
            <a:pPr eaLnBrk="1" hangingPunct="1">
              <a:spcBef>
                <a:spcPct val="0"/>
              </a:spcBef>
              <a:buFont typeface="CA Sans"/>
              <a:buNone/>
            </a:pPr>
            <a:r>
              <a:rPr lang="en-US" sz="1100" smtClean="0">
                <a:latin typeface="CA Sans"/>
              </a:rPr>
              <a:t>and transforming their development-to-production cycles. </a:t>
            </a:r>
          </a:p>
          <a:p>
            <a:pPr eaLnBrk="1" hangingPunct="1">
              <a:spcBef>
                <a:spcPct val="0"/>
              </a:spcBef>
              <a:buFont typeface="CA Sans"/>
              <a:buNone/>
            </a:pPr>
            <a:endParaRPr lang="en-US" sz="1100" smtClean="0">
              <a:latin typeface="CA Sans"/>
            </a:endParaRPr>
          </a:p>
          <a:p>
            <a:pPr eaLnBrk="1" hangingPunct="1">
              <a:spcBef>
                <a:spcPct val="0"/>
              </a:spcBef>
              <a:buFont typeface="CA Sans"/>
              <a:buNone/>
            </a:pPr>
            <a:r>
              <a:rPr lang="en-US" sz="1100" smtClean="0">
                <a:latin typeface="CA Sans"/>
              </a:rPr>
              <a:t>Now let’s take a brief look at HOW we do that.</a:t>
            </a:r>
          </a:p>
          <a:p>
            <a:pPr eaLnBrk="1" hangingPunct="1">
              <a:spcBef>
                <a:spcPct val="0"/>
              </a:spcBef>
              <a:buFont typeface="CA Sans"/>
              <a:buNone/>
            </a:pPr>
            <a:endParaRPr lang="en-US" sz="1100" smtClean="0">
              <a:latin typeface="CA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404938" y="212725"/>
            <a:ext cx="4157662" cy="3117850"/>
          </a:xfrm>
          <a:noFill/>
          <a:ln>
            <a:solidFill>
              <a:srgbClr val="000000"/>
            </a:solidFill>
            <a:miter lim="800000"/>
            <a:headEnd/>
            <a:tailEnd/>
          </a:ln>
        </p:spPr>
      </p:sp>
      <p:sp>
        <p:nvSpPr>
          <p:cNvPr id="37890" name="Notes Placeholder 2"/>
          <p:cNvSpPr>
            <a:spLocks noGrp="1"/>
          </p:cNvSpPr>
          <p:nvPr>
            <p:ph type="body" idx="1"/>
          </p:nvPr>
        </p:nvSpPr>
        <p:spPr>
          <a:xfrm>
            <a:off x="484188" y="3667125"/>
            <a:ext cx="5813425" cy="5529263"/>
          </a:xfrm>
          <a:noFill/>
        </p:spPr>
        <p:txBody>
          <a:bodyPr wrap="square" numCol="1" anchor="t" anchorCtr="0" compatLnSpc="1">
            <a:prstTxWarp prst="textNoShape">
              <a:avLst/>
            </a:prstTxWarp>
          </a:bodyPr>
          <a:lstStyle/>
          <a:p>
            <a:pPr eaLnBrk="1" hangingPunct="1">
              <a:spcBef>
                <a:spcPct val="0"/>
              </a:spcBef>
              <a:buFont typeface="CA Sans"/>
              <a:buNone/>
            </a:pPr>
            <a:r>
              <a:rPr lang="en-US" sz="1100" smtClean="0">
                <a:latin typeface="CA Sans"/>
              </a:rPr>
              <a:t>	By transformation, we're primarily talking about the development to production cycle for new business service offerings. </a:t>
            </a:r>
          </a:p>
          <a:p>
            <a:pPr eaLnBrk="1" hangingPunct="1">
              <a:spcBef>
                <a:spcPct val="0"/>
              </a:spcBef>
              <a:buFont typeface="CA Sans"/>
              <a:buNone/>
            </a:pPr>
            <a:r>
              <a:rPr lang="en-US" sz="1100" smtClean="0">
                <a:latin typeface="CA Sans"/>
              </a:rPr>
              <a:t>	Here’s the problem we’re out to solve. 95% of all new application deployments run into trouble and delays.  </a:t>
            </a:r>
          </a:p>
          <a:p>
            <a:pPr eaLnBrk="1" hangingPunct="1">
              <a:spcBef>
                <a:spcPct val="0"/>
              </a:spcBef>
              <a:buFont typeface="CA Sans"/>
              <a:buNone/>
            </a:pPr>
            <a:r>
              <a:rPr lang="en-US" sz="1100" smtClean="0">
                <a:latin typeface="CA Sans"/>
              </a:rPr>
              <a:t>	The problem isn’t usually the application code itself but how it works in different environments.  You have one environment for the developers, the QA team might have one slightly or a lot different and then it’s final production environment introduces yet more differences and many more dependencies.  </a:t>
            </a:r>
          </a:p>
          <a:p>
            <a:pPr eaLnBrk="1" hangingPunct="1">
              <a:spcBef>
                <a:spcPct val="0"/>
              </a:spcBef>
              <a:buFont typeface="CA Sans"/>
              <a:buNone/>
            </a:pPr>
            <a:r>
              <a:rPr lang="en-US" sz="1100" smtClean="0">
                <a:latin typeface="CA Sans"/>
              </a:rPr>
              <a:t>	In each case it’s difficult for each team to duplicate the errors found in the other team’s environments, leading to more delays. </a:t>
            </a:r>
          </a:p>
          <a:p>
            <a:pPr eaLnBrk="1" hangingPunct="1">
              <a:spcBef>
                <a:spcPct val="0"/>
              </a:spcBef>
            </a:pPr>
            <a:endParaRPr lang="en-US" sz="1100" smtClean="0">
              <a:latin typeface="CA Sans"/>
            </a:endParaRPr>
          </a:p>
          <a:p>
            <a:pPr eaLnBrk="1" hangingPunct="1">
              <a:spcBef>
                <a:spcPct val="0"/>
              </a:spcBef>
            </a:pPr>
            <a:r>
              <a:rPr lang="en-US" sz="1100" smtClean="0">
                <a:latin typeface="CA Sans"/>
              </a:rPr>
              <a:t>We address this by providing a common environment and processes.  </a:t>
            </a:r>
          </a:p>
          <a:p>
            <a:pPr eaLnBrk="1" hangingPunct="1">
              <a:spcBef>
                <a:spcPct val="0"/>
              </a:spcBef>
            </a:pPr>
            <a:endParaRPr lang="en-US" sz="1100" smtClean="0">
              <a:latin typeface="CA Sans"/>
            </a:endParaRPr>
          </a:p>
          <a:p>
            <a:pPr eaLnBrk="1" hangingPunct="1">
              <a:spcBef>
                <a:spcPct val="0"/>
              </a:spcBef>
            </a:pPr>
            <a:r>
              <a:rPr lang="en-US" sz="1100" smtClean="0">
                <a:latin typeface="CA Sans"/>
              </a:rPr>
              <a:t>&lt;BUILD&gt; CA has a clear lead thanks to its 3Tera acquisition and it’s virtual fabric technology.  </a:t>
            </a:r>
          </a:p>
          <a:p>
            <a:pPr eaLnBrk="1" hangingPunct="1">
              <a:spcBef>
                <a:spcPct val="0"/>
              </a:spcBef>
            </a:pPr>
            <a:r>
              <a:rPr lang="en-US" sz="1100" smtClean="0">
                <a:latin typeface="CA Sans"/>
              </a:rPr>
              <a:t>It takes compute resources like bare metal X86 boxes on a high-speed network and turns them into a single resource pool of processing, memory, storage and networking.   It also runs things like virtual load balancers and SANs as just another piece of software, so the entire service – the application and its infrastructure – can be virtualized and kept intact as it moves through your service production line.  </a:t>
            </a:r>
          </a:p>
          <a:p>
            <a:pPr eaLnBrk="1" hangingPunct="1">
              <a:spcBef>
                <a:spcPct val="0"/>
              </a:spcBef>
            </a:pPr>
            <a:endParaRPr lang="en-US" sz="1100" smtClean="0">
              <a:latin typeface="CA Sans"/>
            </a:endParaRPr>
          </a:p>
          <a:p>
            <a:pPr eaLnBrk="1" hangingPunct="1">
              <a:spcBef>
                <a:spcPct val="0"/>
              </a:spcBef>
            </a:pPr>
            <a:r>
              <a:rPr lang="en-US" sz="1100" smtClean="0">
                <a:latin typeface="CA Sans"/>
              </a:rPr>
              <a:t>In the enterprise you may not have seen this before now and that’s because our solution was primarily designed for the cloud service providers because they embraced &amp; standardized on open source hypervisors…. So as of June this year we support VMWare hypervisor, so enterprises are truly gaining access to the technology that managed service providers have been using to become cloud services providers for the last 5 years.</a:t>
            </a:r>
          </a:p>
          <a:p>
            <a:pPr eaLnBrk="1" hangingPunct="1">
              <a:spcBef>
                <a:spcPct val="0"/>
              </a:spcBef>
            </a:pPr>
            <a:endParaRPr lang="en-US" sz="1100" smtClean="0">
              <a:latin typeface="CA Sans"/>
            </a:endParaRPr>
          </a:p>
          <a:p>
            <a:pPr eaLnBrk="1" hangingPunct="1">
              <a:spcBef>
                <a:spcPct val="0"/>
              </a:spcBef>
            </a:pPr>
            <a:r>
              <a:rPr lang="en-US" sz="1100" smtClean="0">
                <a:latin typeface="CA Sans"/>
              </a:rPr>
              <a:t>&lt;BUILD&gt; Virtual fabric is one approach to deployment that can co-exist with automation. We can automate provisioning across your heterogeneous environment as well, so you can join your existing data center and your virtual fabric together with one umbrella of management. And a key to the whole private cloud environment is process automation which allows you to orchestrate how people and systems work together in a more agile way.  </a:t>
            </a:r>
          </a:p>
        </p:txBody>
      </p:sp>
      <p:sp>
        <p:nvSpPr>
          <p:cNvPr id="37891"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1D4312F-1D23-4226-8DA8-F0B51BF15698}" type="slidenum">
              <a:rPr lang="en-US" smtClean="0">
                <a:latin typeface="CA Sans"/>
                <a:ea typeface="Arial Unicode MS" pitchFamily="34" charset="-128"/>
                <a:cs typeface="Arial Unicode MS" pitchFamily="34" charset="-128"/>
              </a:rPr>
              <a:pPr fontAlgn="base">
                <a:spcBef>
                  <a:spcPct val="0"/>
                </a:spcBef>
                <a:spcAft>
                  <a:spcPct val="0"/>
                </a:spcAft>
              </a:pPr>
              <a:t>7</a:t>
            </a:fld>
            <a:endParaRPr lang="en-US" smtClean="0">
              <a:latin typeface="CA Sans"/>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098550" y="279400"/>
            <a:ext cx="4008438" cy="3006725"/>
          </a:xfrm>
          <a:noFill/>
          <a:ln>
            <a:solidFill>
              <a:srgbClr val="000000"/>
            </a:solidFill>
            <a:miter lim="800000"/>
            <a:headEnd/>
            <a:tailEnd/>
          </a:ln>
        </p:spPr>
      </p:sp>
      <p:sp>
        <p:nvSpPr>
          <p:cNvPr id="41987" name="Notes Placeholder 2"/>
          <p:cNvSpPr>
            <a:spLocks noGrp="1"/>
          </p:cNvSpPr>
          <p:nvPr>
            <p:ph type="body" idx="1"/>
          </p:nvPr>
        </p:nvSpPr>
        <p:spPr bwMode="auto">
          <a:xfrm>
            <a:off x="522288" y="3333750"/>
            <a:ext cx="6078537" cy="5953125"/>
          </a:xfrm>
        </p:spPr>
        <p:txBody>
          <a:bodyPr wrap="square" numCol="1" anchor="t" anchorCtr="0" compatLnSpc="1">
            <a:prstTxWarp prst="textNoShape">
              <a:avLst/>
            </a:prstTxWarp>
            <a:normAutofit fontScale="85000" lnSpcReduction="10000"/>
          </a:bodyPr>
          <a:lstStyle/>
          <a:p>
            <a:pPr eaLnBrk="1" hangingPunct="1">
              <a:spcBef>
                <a:spcPct val="0"/>
              </a:spcBef>
              <a:buFont typeface="CA Sans" pitchFamily="50" charset="0"/>
              <a:buChar char="—"/>
              <a:defRPr/>
            </a:pPr>
            <a:r>
              <a:rPr lang="en-US" dirty="0" smtClean="0">
                <a:latin typeface="CA Sans" pitchFamily="50" charset="0"/>
              </a:rPr>
              <a:t>Let’s step through the evolution to the virtual world to get a better picture</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Char char="—"/>
              <a:defRPr/>
            </a:pPr>
            <a:r>
              <a:rPr lang="en-US" dirty="0" smtClean="0">
                <a:latin typeface="CA Sans" pitchFamily="50" charset="0"/>
              </a:rPr>
              <a:t>We started with an app and OS, chained to a physical server.  Not too mobile or that dynamic – you’ll agree</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&lt;BUILD&gt;</a:t>
            </a:r>
          </a:p>
          <a:p>
            <a:pPr eaLnBrk="1" hangingPunct="1">
              <a:spcBef>
                <a:spcPct val="0"/>
              </a:spcBef>
              <a:buFont typeface="CA Sans" pitchFamily="50" charset="0"/>
              <a:buChar char="—"/>
              <a:defRPr/>
            </a:pPr>
            <a:r>
              <a:rPr lang="en-US" dirty="0" smtClean="0">
                <a:latin typeface="CA Sans" pitchFamily="50" charset="0"/>
              </a:rPr>
              <a:t>Then along came virtualization.  We could now dynamically allocate a virtual machine, mimic a physical machine, and deploy to a server.  </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	This enabled us to do more with less - But, it can only get us so far because …</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You‘re still chained to your hardware – in essence, you still have silos of storage, servers etc.  </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So when an app needs an additional server, for example, you can spin one up quickly, but you have to reprogram the load balancer to recognize it,  - </a:t>
            </a:r>
            <a:r>
              <a:rPr lang="en-US" u="sng" dirty="0" smtClean="0">
                <a:latin typeface="CA Sans" pitchFamily="50" charset="0"/>
              </a:rPr>
              <a:t>Which requires extensive scripting, which works, but tends to be inflexible.</a:t>
            </a:r>
          </a:p>
          <a:p>
            <a:pPr eaLnBrk="1" hangingPunct="1">
              <a:spcBef>
                <a:spcPct val="0"/>
              </a:spcBef>
              <a:buFont typeface="CA Sans" pitchFamily="50" charset="0"/>
              <a:buNone/>
              <a:defRPr/>
            </a:pPr>
            <a:r>
              <a:rPr lang="en-GB" dirty="0" smtClean="0">
                <a:latin typeface="CA Sans" pitchFamily="50" charset="0"/>
              </a:rPr>
              <a:t>&lt;BUILD&gt;</a:t>
            </a: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What about the rest of the application?  </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An application, usually needs  a database, perhaps an app/web server etc.  &lt;BUILD&gt;</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So how do you handle the interactions between servers?  </a:t>
            </a:r>
          </a:p>
          <a:p>
            <a:pPr eaLnBrk="1" hangingPunct="1">
              <a:spcBef>
                <a:spcPct val="0"/>
              </a:spcBef>
              <a:buFont typeface="CA Sans" pitchFamily="50" charset="0"/>
              <a:buNone/>
              <a:defRPr/>
            </a:pPr>
            <a:r>
              <a:rPr lang="en-US" dirty="0" smtClean="0">
                <a:latin typeface="CA Sans" pitchFamily="50" charset="0"/>
              </a:rPr>
              <a:t>How do you scale, secure the network, and ensure it works when deployed with no intervention – and quickly, because you need the server now?  </a:t>
            </a:r>
          </a:p>
          <a:p>
            <a:pPr eaLnBrk="1" hangingPunct="1">
              <a:spcBef>
                <a:spcPct val="0"/>
              </a:spcBef>
              <a:buFont typeface="CA Sans" pitchFamily="50" charset="0"/>
              <a:buNone/>
              <a:defRPr/>
            </a:pPr>
            <a:r>
              <a:rPr lang="en-GB" dirty="0" smtClean="0">
                <a:latin typeface="CA Sans" pitchFamily="50" charset="0"/>
              </a:rPr>
              <a:t>&lt;BUILD&gt;</a:t>
            </a: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As a matter of fact, 95% of all new application deployments run into trouble – and they do so not because of the application itself, but because of the rest of the dependencies – the VLANs, the SANs, the routers, the firewalls, the load balancers, the database servers…</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&lt;BUILD&gt; When we build 3Tera AppLogic, we recognized this problem and we set out to solve it.</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Char char="—"/>
              <a:defRPr/>
            </a:pPr>
            <a:r>
              <a:rPr lang="en-US" dirty="0" smtClean="0">
                <a:latin typeface="CA Sans" pitchFamily="50" charset="0"/>
              </a:rPr>
              <a:t>We solved this problem by starting with the entire application – the App, the Web Server and the Database server, for example.  </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Char char="—"/>
              <a:defRPr/>
            </a:pPr>
            <a:r>
              <a:rPr lang="en-US" dirty="0" smtClean="0">
                <a:latin typeface="CA Sans" pitchFamily="50" charset="0"/>
              </a:rPr>
              <a:t>Then we </a:t>
            </a:r>
            <a:r>
              <a:rPr lang="en-US" u="sng" dirty="0" smtClean="0">
                <a:latin typeface="CA Sans" pitchFamily="50" charset="0"/>
              </a:rPr>
              <a:t>create a model </a:t>
            </a:r>
            <a:r>
              <a:rPr lang="en-US" dirty="0" smtClean="0">
                <a:latin typeface="CA Sans" pitchFamily="50" charset="0"/>
              </a:rPr>
              <a:t>that depicts the architecture of the complete application architecture,  how much memory, CPU, network and SAN is to be used by each component, and allocates storage volumes to the applications.  </a:t>
            </a:r>
          </a:p>
          <a:p>
            <a:pPr eaLnBrk="1" hangingPunct="1">
              <a:spcBef>
                <a:spcPct val="0"/>
              </a:spcBef>
              <a:buFont typeface="CA Sans" pitchFamily="50" charset="0"/>
              <a:buNone/>
              <a:defRPr/>
            </a:pPr>
            <a:endParaRPr lang="en-US" dirty="0" smtClean="0">
              <a:latin typeface="CA Sans" pitchFamily="50" charset="0"/>
            </a:endParaRPr>
          </a:p>
          <a:p>
            <a:pPr eaLnBrk="1" hangingPunct="1">
              <a:spcBef>
                <a:spcPct val="0"/>
              </a:spcBef>
              <a:buFont typeface="CA Sans" pitchFamily="50" charset="0"/>
              <a:buNone/>
              <a:defRPr/>
            </a:pPr>
            <a:r>
              <a:rPr lang="en-US" dirty="0" smtClean="0">
                <a:latin typeface="CA Sans" pitchFamily="50" charset="0"/>
              </a:rPr>
              <a:t>	We call this a virtual business service – which is deployed with a click of a button and it works every time  - taking the 95% failure rate, down closer to 0</a:t>
            </a:r>
          </a:p>
          <a:p>
            <a:pPr eaLnBrk="1" hangingPunct="1">
              <a:spcBef>
                <a:spcPct val="0"/>
              </a:spcBef>
              <a:buFont typeface="CA Sans" pitchFamily="50" charset="0"/>
              <a:buChar char="—"/>
              <a:defRPr/>
            </a:pPr>
            <a:endParaRPr lang="en-US" dirty="0" smtClean="0">
              <a:latin typeface="CA Sans" pitchFamily="50" charset="0"/>
            </a:endParaRPr>
          </a:p>
          <a:p>
            <a:pPr eaLnBrk="1" hangingPunct="1">
              <a:spcBef>
                <a:spcPct val="0"/>
              </a:spcBef>
              <a:buFont typeface="CA Sans" pitchFamily="50" charset="0"/>
              <a:buChar char="—"/>
              <a:defRPr/>
            </a:pPr>
            <a:r>
              <a:rPr lang="en-US" dirty="0" smtClean="0">
                <a:latin typeface="CA Sans" pitchFamily="50" charset="0"/>
              </a:rPr>
              <a:t>The secret sauce here is the fabric – which enables you to create a single, integrated pool of all the resources an applications needs for deployment using 1 tool, on x86 servers, giving you the speed, responsiveness and margin you need to build a range of industry leading cloud services.</a:t>
            </a:r>
          </a:p>
          <a:p>
            <a:pPr eaLnBrk="1" hangingPunct="1">
              <a:spcBef>
                <a:spcPct val="0"/>
              </a:spcBef>
              <a:buFont typeface="CA Sans" pitchFamily="50" charset="0"/>
              <a:buChar char="—"/>
              <a:defRPr/>
            </a:pPr>
            <a:endParaRPr lang="en-US" dirty="0" smtClean="0">
              <a:latin typeface="CA Sans" pitchFamily="50" charset="0"/>
            </a:endParaRP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45F88-B11D-45D0-89FA-B8B6169E7D58}" type="slidenum">
              <a:rPr lang="en-US" smtClean="0">
                <a:latin typeface="CA Sans"/>
                <a:ea typeface="Arial Unicode MS" pitchFamily="34" charset="-128"/>
                <a:cs typeface="Arial Unicode MS" pitchFamily="34" charset="-128"/>
              </a:rPr>
              <a:pPr fontAlgn="base">
                <a:spcBef>
                  <a:spcPct val="0"/>
                </a:spcBef>
                <a:spcAft>
                  <a:spcPct val="0"/>
                </a:spcAft>
              </a:pPr>
              <a:t>8</a:t>
            </a:fld>
            <a:endParaRPr lang="en-US" smtClean="0">
              <a:latin typeface="CA Sans"/>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latin typeface="CA Sans"/>
              </a:rPr>
              <a:t>They chose CA 3Tera Applogic because</a:t>
            </a:r>
          </a:p>
          <a:p>
            <a:pPr eaLnBrk="1" hangingPunct="1"/>
            <a:endParaRPr lang="en-GB" smtClean="0">
              <a:latin typeface="CA Sans"/>
            </a:endParaRPr>
          </a:p>
          <a:p>
            <a:pPr eaLnBrk="1" hangingPunct="1"/>
            <a:r>
              <a:rPr lang="en-GB" smtClean="0">
                <a:latin typeface="CA Sans"/>
              </a:rPr>
              <a:t>BECAUSE 3Tera enabled...................</a:t>
            </a:r>
          </a:p>
          <a:p>
            <a:pPr lvl="1" eaLnBrk="1" hangingPunct="1"/>
            <a:r>
              <a:rPr lang="en-GB" smtClean="0">
                <a:latin typeface="CA Sans"/>
              </a:rPr>
              <a:t>On demand auto scalability</a:t>
            </a:r>
          </a:p>
          <a:p>
            <a:pPr lvl="1" eaLnBrk="1" hangingPunct="1"/>
            <a:r>
              <a:rPr lang="en-GB" smtClean="0">
                <a:latin typeface="CA Sans"/>
              </a:rPr>
              <a:t>Provided their web developers with a consistent development environment</a:t>
            </a:r>
          </a:p>
          <a:p>
            <a:pPr lvl="1" eaLnBrk="1" hangingPunct="1"/>
            <a:r>
              <a:rPr lang="en-GB" smtClean="0">
                <a:latin typeface="CA Sans"/>
              </a:rPr>
              <a:t>Which resulted in fewer support calls and reduced downtime...</a:t>
            </a:r>
          </a:p>
          <a:p>
            <a:pPr lvl="1" eaLnBrk="1" hangingPunct="1"/>
            <a:endParaRPr lang="en-GB" smtClean="0">
              <a:latin typeface="CA Sans"/>
            </a:endParaRPr>
          </a:p>
          <a:p>
            <a:pPr lvl="1" eaLnBrk="1" hangingPunct="1"/>
            <a:r>
              <a:rPr lang="en-GB" smtClean="0">
                <a:latin typeface="CA Sans"/>
              </a:rPr>
              <a:t>One of the main reasons they chose the solution was because it also helped them attract &amp; employ the leading lights in the industry.....</a:t>
            </a:r>
          </a:p>
          <a:p>
            <a:pPr lvl="1" eaLnBrk="1" hangingPunct="1">
              <a:buFont typeface="CA Sans"/>
              <a:buNone/>
            </a:pPr>
            <a:endParaRPr lang="en-GB" smtClean="0">
              <a:latin typeface="CA Sans"/>
            </a:endParaRPr>
          </a:p>
          <a:p>
            <a:pPr lvl="1" eaLnBrk="1" hangingPunct="1">
              <a:buFont typeface="CA Sans"/>
              <a:buNone/>
            </a:pPr>
            <a:r>
              <a:rPr lang="en-GB" smtClean="0">
                <a:latin typeface="CA Sans"/>
              </a:rPr>
              <a:t>If we look at a recent article in the news – POLICE.UK website crashed/stopped working recently when they hit 75,000 hits to their website.... Now if I was the service provider of that service – I can only imagine the penalties associated with this..... Now if they had a solution that could scale up and down on demand ie with the number of hits.... Just think about the bonus you could tie to that availability!!</a:t>
            </a:r>
            <a:endParaRPr lang="en-US" smtClean="0">
              <a:latin typeface="CA Sans"/>
            </a:endParaRPr>
          </a:p>
        </p:txBody>
      </p:sp>
      <p:sp>
        <p:nvSpPr>
          <p:cNvPr id="57348" name="Slide Number Placeholder 3"/>
          <p:cNvSpPr>
            <a:spLocks noGrp="1"/>
          </p:cNvSpPr>
          <p:nvPr>
            <p:ph type="sldNum" sz="quarter" idx="5"/>
          </p:nvPr>
        </p:nvSpPr>
        <p:spPr bwMode="auto">
          <a:ln>
            <a:miter lim="800000"/>
            <a:headEnd/>
            <a:tailEnd/>
          </a:ln>
        </p:spPr>
        <p:txBody>
          <a:bodyPr/>
          <a:lstStyle/>
          <a:p>
            <a:pPr>
              <a:defRPr/>
            </a:pPr>
            <a:fld id="{A234B497-1DF6-4EEE-A65F-C4021EAD24C6}" type="slidenum">
              <a:rPr lang="en-US"/>
              <a:pPr>
                <a:defRPr/>
              </a:pPr>
              <a:t>9</a:t>
            </a:fld>
            <a:endParaRPr lang="en-US"/>
          </a:p>
        </p:txBody>
      </p:sp>
      <p:sp>
        <p:nvSpPr>
          <p:cNvPr id="57349" name="Footer Placeholder 4"/>
          <p:cNvSpPr>
            <a:spLocks noGrp="1"/>
          </p:cNvSpPr>
          <p:nvPr>
            <p:ph type="ftr" sz="quarter" idx="4"/>
          </p:nvPr>
        </p:nvSpPr>
        <p:spPr bwMode="auto">
          <a:ln>
            <a:miter lim="800000"/>
            <a:headEnd/>
            <a:tailEnd/>
          </a:ln>
        </p:spPr>
        <p:txBody>
          <a:bodyPr/>
          <a:lstStyle/>
          <a:p>
            <a:pPr>
              <a:defRPr/>
            </a:pPr>
            <a:r>
              <a:rPr lang="en-US"/>
              <a:t>May 16, 2010     [Presentation Name via Insert tab &gt; Header &amp; Footer]      Copyright © 2010 CA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79"/>
          <p:cNvGrpSpPr>
            <a:grpSpLocks/>
          </p:cNvGrpSpPr>
          <p:nvPr/>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5"/>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5"/>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grpSp>
        <p:nvGrpSpPr>
          <p:cNvPr id="71" name="Group 74"/>
          <p:cNvGrpSpPr>
            <a:grpSpLocks/>
          </p:cNvGrpSpPr>
          <p:nvPr/>
        </p:nvGrpSpPr>
        <p:grpSpPr bwMode="auto">
          <a:xfrm>
            <a:off x="6754813" y="4564063"/>
            <a:ext cx="1806575" cy="1828800"/>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73" name="Picture 79" descr="Logo for title-300.bmp"/>
            <p:cNvPicPr>
              <a:picLocks noChangeAspect="1"/>
            </p:cNvPicPr>
            <p:nvPr userDrawn="1"/>
          </p:nvPicPr>
          <p:blipFill>
            <a:blip r:embed="rId3"/>
            <a:srcRect/>
            <a:stretch>
              <a:fillRect/>
            </a:stretch>
          </p:blipFill>
          <p:spPr bwMode="auto">
            <a:xfrm>
              <a:off x="7456956" y="5434290"/>
              <a:ext cx="1041159" cy="861281"/>
            </a:xfrm>
            <a:prstGeom prst="rect">
              <a:avLst/>
            </a:prstGeom>
            <a:noFill/>
            <a:ln w="9525">
              <a:noFill/>
              <a:miter lim="800000"/>
              <a:headEnd/>
              <a:tailEnd/>
            </a:ln>
          </p:spPr>
        </p:pic>
      </p:grpSp>
      <p:sp>
        <p:nvSpPr>
          <p:cNvPr id="74" name="Rectangle 11"/>
          <p:cNvSpPr>
            <a:spLocks noChangeArrowheads="1"/>
          </p:cNvSpPr>
          <p:nvPr/>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5" name="Elbow Connector 81"/>
          <p:cNvCxnSpPr>
            <a:cxnSpLocks noChangeShapeType="1"/>
          </p:cNvCxnSpPr>
          <p:nvPr/>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76" name="Rectangle 11"/>
          <p:cNvSpPr>
            <a:spLocks noChangeArrowheads="1"/>
          </p:cNvSpPr>
          <p:nvPr userDrawn="1"/>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7" name="Elbow Connector 83"/>
          <p:cNvCxnSpPr>
            <a:cxnSpLocks noChangeShapeType="1"/>
          </p:cNvCxnSpPr>
          <p:nvPr userDrawn="1"/>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198"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1"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7" descr="Logo-format-300B.bmp"/>
          <p:cNvPicPr>
            <a:picLocks noChangeAspect="1"/>
          </p:cNvPicPr>
          <p:nvPr/>
        </p:nvPicPr>
        <p:blipFill>
          <a:blip r:embed="rId2"/>
          <a:srcRect/>
          <a:stretch>
            <a:fillRect/>
          </a:stretch>
        </p:blipFill>
        <p:spPr bwMode="auto">
          <a:xfrm>
            <a:off x="8216900" y="6364288"/>
            <a:ext cx="492125" cy="417512"/>
          </a:xfrm>
          <a:prstGeom prst="rect">
            <a:avLst/>
          </a:prstGeom>
          <a:noFill/>
          <a:ln w="9525">
            <a:noFill/>
            <a:miter lim="800000"/>
            <a:headEnd/>
            <a:tailEnd/>
          </a:ln>
        </p:spPr>
      </p:pic>
      <p:pic>
        <p:nvPicPr>
          <p:cNvPr id="3" name="Picture 8" descr="Logo-format-300B.bmp"/>
          <p:cNvPicPr>
            <a:picLocks noChangeAspect="1"/>
          </p:cNvPicPr>
          <p:nvPr userDrawn="1"/>
        </p:nvPicPr>
        <p:blipFill>
          <a:blip r:embed="rId3"/>
          <a:srcRect/>
          <a:stretch>
            <a:fillRect/>
          </a:stretch>
        </p:blipFill>
        <p:spPr bwMode="auto">
          <a:xfrm>
            <a:off x="8216900" y="6364288"/>
            <a:ext cx="492125" cy="417512"/>
          </a:xfrm>
          <a:prstGeom prst="rect">
            <a:avLst/>
          </a:prstGeom>
          <a:noFill/>
          <a:ln w="9525">
            <a:noFill/>
            <a:miter lim="800000"/>
            <a:headEnd/>
            <a:tailEnd/>
          </a:ln>
        </p:spPr>
      </p:pic>
      <p:sp>
        <p:nvSpPr>
          <p:cNvPr id="4" name="Slide Number Placeholder 6"/>
          <p:cNvSpPr>
            <a:spLocks noGrp="1"/>
          </p:cNvSpPr>
          <p:nvPr>
            <p:ph type="sldNum" sz="quarter" idx="10"/>
          </p:nvPr>
        </p:nvSpPr>
        <p:spPr bwMode="black"/>
        <p:txBody>
          <a:bodyPr/>
          <a:lstStyle>
            <a:lvl1pPr>
              <a:defRPr/>
            </a:lvl1pPr>
          </a:lstStyle>
          <a:p>
            <a:pPr>
              <a:defRPr/>
            </a:pPr>
            <a:fld id="{C448038D-D794-4525-A2FD-41000237ED55}" type="slidenum">
              <a:rPr lang="en-US"/>
              <a:pPr>
                <a:defRPr/>
              </a:pPr>
              <a:t>‹#›</a:t>
            </a:fld>
            <a:endParaRPr lang="en-US" dirty="0"/>
          </a:p>
        </p:txBody>
      </p:sp>
      <p:sp>
        <p:nvSpPr>
          <p:cNvPr id="5" name="Footer Placeholder 7"/>
          <p:cNvSpPr>
            <a:spLocks noGrp="1"/>
          </p:cNvSpPr>
          <p:nvPr>
            <p:ph type="ftr" sz="quarter" idx="11"/>
          </p:nvPr>
        </p:nvSpPr>
        <p:spPr bwMode="black"/>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70"/>
          <p:cNvGrpSpPr>
            <a:grpSpLocks/>
          </p:cNvGrpSpPr>
          <p:nvPr/>
        </p:nvGrpSpPr>
        <p:grpSpPr bwMode="auto">
          <a:xfrm>
            <a:off x="346075" y="225425"/>
            <a:ext cx="8450263" cy="6389688"/>
            <a:chOff x="337081" y="225878"/>
            <a:chExt cx="8449374" cy="6389597"/>
          </a:xfrm>
        </p:grpSpPr>
        <p:grpSp>
          <p:nvGrpSpPr>
            <p:cNvPr id="4" name="Group 28"/>
            <p:cNvGrpSpPr>
              <a:grpSpLocks/>
            </p:cNvGrpSpPr>
            <p:nvPr userDrawn="1"/>
          </p:nvGrpSpPr>
          <p:grpSpPr bwMode="auto">
            <a:xfrm>
              <a:off x="337081" y="225878"/>
              <a:ext cx="8449374" cy="228597"/>
              <a:chOff x="337081" y="225878"/>
              <a:chExt cx="8449374" cy="228597"/>
            </a:xfrm>
          </p:grpSpPr>
          <p:grpSp>
            <p:nvGrpSpPr>
              <p:cNvPr id="53" name="Group 15"/>
              <p:cNvGrpSpPr>
                <a:grpSpLocks/>
              </p:cNvGrpSpPr>
              <p:nvPr userDrawn="1"/>
            </p:nvGrpSpPr>
            <p:grpSpPr bwMode="auto">
              <a:xfrm>
                <a:off x="337081" y="225878"/>
                <a:ext cx="228576" cy="228597"/>
                <a:chOff x="417083" y="635908"/>
                <a:chExt cx="228576" cy="228597"/>
              </a:xfrm>
            </p:grpSpPr>
            <p:cxnSp>
              <p:nvCxnSpPr>
                <p:cNvPr id="66" name="Straight Connector 13"/>
                <p:cNvCxnSpPr/>
                <p:nvPr userDrawn="1"/>
              </p:nvCxnSpPr>
              <p:spPr bwMode="ltGray">
                <a:xfrm>
                  <a:off x="417083"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4"/>
                <p:cNvCxnSpPr/>
                <p:nvPr userDrawn="1"/>
              </p:nvCxnSpPr>
              <p:spPr bwMode="ltGray">
                <a:xfrm rot="5400000">
                  <a:off x="417072"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4" name="Group 16"/>
              <p:cNvGrpSpPr>
                <a:grpSpLocks/>
              </p:cNvGrpSpPr>
              <p:nvPr userDrawn="1"/>
            </p:nvGrpSpPr>
            <p:grpSpPr bwMode="auto">
              <a:xfrm>
                <a:off x="2392678" y="225878"/>
                <a:ext cx="228576" cy="228597"/>
                <a:chOff x="417624" y="635908"/>
                <a:chExt cx="228576" cy="228597"/>
              </a:xfrm>
            </p:grpSpPr>
            <p:cxnSp>
              <p:nvCxnSpPr>
                <p:cNvPr id="64" name="Straight Connector 17"/>
                <p:cNvCxnSpPr/>
                <p:nvPr userDrawn="1"/>
              </p:nvCxnSpPr>
              <p:spPr bwMode="ltGray">
                <a:xfrm>
                  <a:off x="417624"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8"/>
                <p:cNvCxnSpPr/>
                <p:nvPr userDrawn="1"/>
              </p:nvCxnSpPr>
              <p:spPr bwMode="ltGray">
                <a:xfrm rot="5400000">
                  <a:off x="417613"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9"/>
              <p:cNvGrpSpPr>
                <a:grpSpLocks/>
              </p:cNvGrpSpPr>
              <p:nvPr userDrawn="1"/>
            </p:nvGrpSpPr>
            <p:grpSpPr bwMode="auto">
              <a:xfrm>
                <a:off x="4446687" y="225878"/>
                <a:ext cx="230163" cy="228597"/>
                <a:chOff x="416577" y="635908"/>
                <a:chExt cx="230163" cy="228597"/>
              </a:xfrm>
            </p:grpSpPr>
            <p:cxnSp>
              <p:nvCxnSpPr>
                <p:cNvPr id="62" name="Straight Connector 61"/>
                <p:cNvCxnSpPr/>
                <p:nvPr userDrawn="1"/>
              </p:nvCxnSpPr>
              <p:spPr bwMode="ltGray">
                <a:xfrm>
                  <a:off x="416577" y="750207"/>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1"/>
                <p:cNvCxnSpPr/>
                <p:nvPr userDrawn="1"/>
              </p:nvCxnSpPr>
              <p:spPr bwMode="ltGray">
                <a:xfrm rot="5400000">
                  <a:off x="417360" y="749413"/>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22"/>
              <p:cNvGrpSpPr>
                <a:grpSpLocks/>
              </p:cNvGrpSpPr>
              <p:nvPr userDrawn="1"/>
            </p:nvGrpSpPr>
            <p:grpSpPr bwMode="auto">
              <a:xfrm>
                <a:off x="6502282" y="225878"/>
                <a:ext cx="228576" cy="228597"/>
                <a:chOff x="417116" y="635908"/>
                <a:chExt cx="228576" cy="228597"/>
              </a:xfrm>
            </p:grpSpPr>
            <p:cxnSp>
              <p:nvCxnSpPr>
                <p:cNvPr id="60" name="Straight Connector 23"/>
                <p:cNvCxnSpPr/>
                <p:nvPr userDrawn="1"/>
              </p:nvCxnSpPr>
              <p:spPr bwMode="ltGray">
                <a:xfrm>
                  <a:off x="41711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4"/>
                <p:cNvCxnSpPr/>
                <p:nvPr userDrawn="1"/>
              </p:nvCxnSpPr>
              <p:spPr bwMode="ltGray">
                <a:xfrm rot="5400000">
                  <a:off x="417106"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5"/>
              <p:cNvGrpSpPr>
                <a:grpSpLocks/>
              </p:cNvGrpSpPr>
              <p:nvPr userDrawn="1"/>
            </p:nvGrpSpPr>
            <p:grpSpPr bwMode="auto">
              <a:xfrm>
                <a:off x="8557879" y="225878"/>
                <a:ext cx="228576" cy="228597"/>
                <a:chOff x="417656" y="635908"/>
                <a:chExt cx="228576" cy="228597"/>
              </a:xfrm>
            </p:grpSpPr>
            <p:cxnSp>
              <p:nvCxnSpPr>
                <p:cNvPr id="58" name="Straight Connector 57"/>
                <p:cNvCxnSpPr/>
                <p:nvPr userDrawn="1"/>
              </p:nvCxnSpPr>
              <p:spPr bwMode="ltGray">
                <a:xfrm>
                  <a:off x="41765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ltGray">
                <a:xfrm rot="5400000">
                  <a:off x="417646"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5" name="Group 29"/>
            <p:cNvGrpSpPr>
              <a:grpSpLocks/>
            </p:cNvGrpSpPr>
            <p:nvPr userDrawn="1"/>
          </p:nvGrpSpPr>
          <p:grpSpPr bwMode="auto">
            <a:xfrm>
              <a:off x="337081" y="2280073"/>
              <a:ext cx="8449374" cy="228598"/>
              <a:chOff x="337081" y="226590"/>
              <a:chExt cx="8449374" cy="228598"/>
            </a:xfrm>
          </p:grpSpPr>
          <p:grpSp>
            <p:nvGrpSpPr>
              <p:cNvPr id="38" name="Group 30"/>
              <p:cNvGrpSpPr>
                <a:grpSpLocks/>
              </p:cNvGrpSpPr>
              <p:nvPr userDrawn="1"/>
            </p:nvGrpSpPr>
            <p:grpSpPr bwMode="auto">
              <a:xfrm>
                <a:off x="337081" y="226590"/>
                <a:ext cx="228576" cy="228597"/>
                <a:chOff x="417083" y="636620"/>
                <a:chExt cx="228576" cy="228597"/>
              </a:xfrm>
            </p:grpSpPr>
            <p:cxnSp>
              <p:nvCxnSpPr>
                <p:cNvPr id="51" name="Straight Connector 50"/>
                <p:cNvCxnSpPr/>
                <p:nvPr userDrawn="1"/>
              </p:nvCxnSpPr>
              <p:spPr bwMode="ltGray">
                <a:xfrm>
                  <a:off x="417083"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072"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Group 31"/>
              <p:cNvGrpSpPr>
                <a:grpSpLocks/>
              </p:cNvGrpSpPr>
              <p:nvPr userDrawn="1"/>
            </p:nvGrpSpPr>
            <p:grpSpPr bwMode="auto">
              <a:xfrm>
                <a:off x="2392678" y="226590"/>
                <a:ext cx="228576" cy="228597"/>
                <a:chOff x="417624" y="636620"/>
                <a:chExt cx="228576" cy="228597"/>
              </a:xfrm>
            </p:grpSpPr>
            <p:cxnSp>
              <p:nvCxnSpPr>
                <p:cNvPr id="49" name="Straight Connector 48"/>
                <p:cNvCxnSpPr/>
                <p:nvPr userDrawn="1"/>
              </p:nvCxnSpPr>
              <p:spPr bwMode="ltGray">
                <a:xfrm>
                  <a:off x="417624"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ltGray">
                <a:xfrm rot="5400000">
                  <a:off x="417613"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2"/>
              <p:cNvGrpSpPr>
                <a:grpSpLocks/>
              </p:cNvGrpSpPr>
              <p:nvPr userDrawn="1"/>
            </p:nvGrpSpPr>
            <p:grpSpPr bwMode="auto">
              <a:xfrm>
                <a:off x="4446687" y="226591"/>
                <a:ext cx="230163" cy="228597"/>
                <a:chOff x="416577" y="636621"/>
                <a:chExt cx="230163" cy="228597"/>
              </a:xfrm>
            </p:grpSpPr>
            <p:cxnSp>
              <p:nvCxnSpPr>
                <p:cNvPr id="47" name="Straight Connector 39"/>
                <p:cNvCxnSpPr/>
                <p:nvPr userDrawn="1"/>
              </p:nvCxnSpPr>
              <p:spPr bwMode="ltGray">
                <a:xfrm>
                  <a:off x="416577" y="750920"/>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0"/>
                <p:cNvCxnSpPr/>
                <p:nvPr userDrawn="1"/>
              </p:nvCxnSpPr>
              <p:spPr bwMode="ltGray">
                <a:xfrm rot="5400000">
                  <a:off x="417360" y="750126"/>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3"/>
              <p:cNvGrpSpPr>
                <a:grpSpLocks/>
              </p:cNvGrpSpPr>
              <p:nvPr userDrawn="1"/>
            </p:nvGrpSpPr>
            <p:grpSpPr bwMode="auto">
              <a:xfrm>
                <a:off x="6502282" y="226590"/>
                <a:ext cx="228576" cy="228597"/>
                <a:chOff x="417116" y="636620"/>
                <a:chExt cx="228576" cy="228597"/>
              </a:xfrm>
            </p:grpSpPr>
            <p:cxnSp>
              <p:nvCxnSpPr>
                <p:cNvPr id="45" name="Straight Connector 37"/>
                <p:cNvCxnSpPr/>
                <p:nvPr userDrawn="1"/>
              </p:nvCxnSpPr>
              <p:spPr bwMode="ltGray">
                <a:xfrm>
                  <a:off x="41711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8"/>
                <p:cNvCxnSpPr/>
                <p:nvPr userDrawn="1"/>
              </p:nvCxnSpPr>
              <p:spPr bwMode="ltGray">
                <a:xfrm rot="5400000">
                  <a:off x="417106"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4"/>
              <p:cNvGrpSpPr>
                <a:grpSpLocks/>
              </p:cNvGrpSpPr>
              <p:nvPr userDrawn="1"/>
            </p:nvGrpSpPr>
            <p:grpSpPr bwMode="auto">
              <a:xfrm>
                <a:off x="8557879" y="226590"/>
                <a:ext cx="228576" cy="228597"/>
                <a:chOff x="417656" y="636620"/>
                <a:chExt cx="228576" cy="228597"/>
              </a:xfrm>
            </p:grpSpPr>
            <p:cxnSp>
              <p:nvCxnSpPr>
                <p:cNvPr id="43" name="Straight Connector 42"/>
                <p:cNvCxnSpPr/>
                <p:nvPr userDrawn="1"/>
              </p:nvCxnSpPr>
              <p:spPr bwMode="ltGray">
                <a:xfrm>
                  <a:off x="41765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36"/>
                <p:cNvCxnSpPr/>
                <p:nvPr userDrawn="1"/>
              </p:nvCxnSpPr>
              <p:spPr bwMode="ltGray">
                <a:xfrm rot="5400000">
                  <a:off x="417646"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45"/>
            <p:cNvGrpSpPr>
              <a:grpSpLocks/>
            </p:cNvGrpSpPr>
            <p:nvPr userDrawn="1"/>
          </p:nvGrpSpPr>
          <p:grpSpPr bwMode="auto">
            <a:xfrm>
              <a:off x="337081" y="4332683"/>
              <a:ext cx="8449374" cy="228597"/>
              <a:chOff x="337081" y="225717"/>
              <a:chExt cx="8449374" cy="228597"/>
            </a:xfrm>
          </p:grpSpPr>
          <p:grpSp>
            <p:nvGrpSpPr>
              <p:cNvPr id="23" name="Group 46"/>
              <p:cNvGrpSpPr>
                <a:grpSpLocks/>
              </p:cNvGrpSpPr>
              <p:nvPr userDrawn="1"/>
            </p:nvGrpSpPr>
            <p:grpSpPr bwMode="auto">
              <a:xfrm>
                <a:off x="337081" y="225717"/>
                <a:ext cx="228576" cy="228597"/>
                <a:chOff x="417083" y="635747"/>
                <a:chExt cx="228576" cy="228597"/>
              </a:xfrm>
            </p:grpSpPr>
            <p:cxnSp>
              <p:nvCxnSpPr>
                <p:cNvPr id="36" name="Straight Connector 35"/>
                <p:cNvCxnSpPr/>
                <p:nvPr userDrawn="1"/>
              </p:nvCxnSpPr>
              <p:spPr bwMode="ltGray">
                <a:xfrm>
                  <a:off x="417083"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072"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47"/>
              <p:cNvGrpSpPr>
                <a:grpSpLocks/>
              </p:cNvGrpSpPr>
              <p:nvPr userDrawn="1"/>
            </p:nvGrpSpPr>
            <p:grpSpPr bwMode="auto">
              <a:xfrm>
                <a:off x="2392678" y="225717"/>
                <a:ext cx="228576" cy="228597"/>
                <a:chOff x="417624" y="635747"/>
                <a:chExt cx="228576" cy="228597"/>
              </a:xfrm>
            </p:grpSpPr>
            <p:cxnSp>
              <p:nvCxnSpPr>
                <p:cNvPr id="34" name="Straight Connector 33"/>
                <p:cNvCxnSpPr/>
                <p:nvPr userDrawn="1"/>
              </p:nvCxnSpPr>
              <p:spPr bwMode="ltGray">
                <a:xfrm>
                  <a:off x="417624"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613"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8"/>
              <p:cNvGrpSpPr>
                <a:grpSpLocks/>
              </p:cNvGrpSpPr>
              <p:nvPr userDrawn="1"/>
            </p:nvGrpSpPr>
            <p:grpSpPr bwMode="auto">
              <a:xfrm>
                <a:off x="4446687" y="225717"/>
                <a:ext cx="230163" cy="228597"/>
                <a:chOff x="416577" y="635747"/>
                <a:chExt cx="230163" cy="228597"/>
              </a:xfrm>
            </p:grpSpPr>
            <p:cxnSp>
              <p:nvCxnSpPr>
                <p:cNvPr id="32" name="Straight Connector 31"/>
                <p:cNvCxnSpPr/>
                <p:nvPr userDrawn="1"/>
              </p:nvCxnSpPr>
              <p:spPr bwMode="ltGray">
                <a:xfrm>
                  <a:off x="416577" y="750046"/>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360" y="74925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9"/>
              <p:cNvGrpSpPr>
                <a:grpSpLocks/>
              </p:cNvGrpSpPr>
              <p:nvPr userDrawn="1"/>
            </p:nvGrpSpPr>
            <p:grpSpPr bwMode="auto">
              <a:xfrm>
                <a:off x="6502282" y="225717"/>
                <a:ext cx="228576" cy="228597"/>
                <a:chOff x="417116" y="635747"/>
                <a:chExt cx="228576" cy="228597"/>
              </a:xfrm>
            </p:grpSpPr>
            <p:cxnSp>
              <p:nvCxnSpPr>
                <p:cNvPr id="30" name="Straight Connector 29"/>
                <p:cNvCxnSpPr/>
                <p:nvPr userDrawn="1"/>
              </p:nvCxnSpPr>
              <p:spPr bwMode="ltGray">
                <a:xfrm>
                  <a:off x="41711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106"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50"/>
              <p:cNvGrpSpPr>
                <a:grpSpLocks/>
              </p:cNvGrpSpPr>
              <p:nvPr userDrawn="1"/>
            </p:nvGrpSpPr>
            <p:grpSpPr bwMode="auto">
              <a:xfrm>
                <a:off x="8557879" y="225717"/>
                <a:ext cx="228576" cy="228597"/>
                <a:chOff x="417656" y="635747"/>
                <a:chExt cx="228576" cy="228597"/>
              </a:xfrm>
            </p:grpSpPr>
            <p:cxnSp>
              <p:nvCxnSpPr>
                <p:cNvPr id="28" name="Straight Connector 27"/>
                <p:cNvCxnSpPr/>
                <p:nvPr userDrawn="1"/>
              </p:nvCxnSpPr>
              <p:spPr bwMode="ltGray">
                <a:xfrm>
                  <a:off x="41765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646"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61"/>
            <p:cNvGrpSpPr>
              <a:grpSpLocks/>
            </p:cNvGrpSpPr>
            <p:nvPr userDrawn="1"/>
          </p:nvGrpSpPr>
          <p:grpSpPr bwMode="auto">
            <a:xfrm>
              <a:off x="337081" y="6386877"/>
              <a:ext cx="8449374" cy="228598"/>
              <a:chOff x="337081" y="226429"/>
              <a:chExt cx="8449374" cy="228598"/>
            </a:xfrm>
          </p:grpSpPr>
          <p:grpSp>
            <p:nvGrpSpPr>
              <p:cNvPr id="8" name="Group 62"/>
              <p:cNvGrpSpPr>
                <a:grpSpLocks/>
              </p:cNvGrpSpPr>
              <p:nvPr userDrawn="1"/>
            </p:nvGrpSpPr>
            <p:grpSpPr bwMode="auto">
              <a:xfrm>
                <a:off x="337081" y="226429"/>
                <a:ext cx="228576" cy="228597"/>
                <a:chOff x="417083" y="636459"/>
                <a:chExt cx="228576" cy="228597"/>
              </a:xfrm>
            </p:grpSpPr>
            <p:cxnSp>
              <p:nvCxnSpPr>
                <p:cNvPr id="21" name="Straight Connector 20"/>
                <p:cNvCxnSpPr/>
                <p:nvPr userDrawn="1"/>
              </p:nvCxnSpPr>
              <p:spPr bwMode="ltGray">
                <a:xfrm>
                  <a:off x="417083"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072"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63"/>
              <p:cNvGrpSpPr>
                <a:grpSpLocks/>
              </p:cNvGrpSpPr>
              <p:nvPr userDrawn="1"/>
            </p:nvGrpSpPr>
            <p:grpSpPr bwMode="auto">
              <a:xfrm>
                <a:off x="2392678" y="226429"/>
                <a:ext cx="228576" cy="228597"/>
                <a:chOff x="417624" y="636459"/>
                <a:chExt cx="228576" cy="228597"/>
              </a:xfrm>
            </p:grpSpPr>
            <p:cxnSp>
              <p:nvCxnSpPr>
                <p:cNvPr id="19" name="Straight Connector 18"/>
                <p:cNvCxnSpPr/>
                <p:nvPr userDrawn="1"/>
              </p:nvCxnSpPr>
              <p:spPr bwMode="ltGray">
                <a:xfrm>
                  <a:off x="417624"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613"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4"/>
              <p:cNvGrpSpPr>
                <a:grpSpLocks/>
              </p:cNvGrpSpPr>
              <p:nvPr userDrawn="1"/>
            </p:nvGrpSpPr>
            <p:grpSpPr bwMode="auto">
              <a:xfrm>
                <a:off x="4446687" y="226430"/>
                <a:ext cx="230163" cy="228597"/>
                <a:chOff x="416577" y="636460"/>
                <a:chExt cx="230163" cy="228597"/>
              </a:xfrm>
            </p:grpSpPr>
            <p:cxnSp>
              <p:nvCxnSpPr>
                <p:cNvPr id="17" name="Straight Connector 16"/>
                <p:cNvCxnSpPr/>
                <p:nvPr userDrawn="1"/>
              </p:nvCxnSpPr>
              <p:spPr bwMode="ltGray">
                <a:xfrm>
                  <a:off x="416577" y="750759"/>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360" y="74996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5"/>
              <p:cNvGrpSpPr>
                <a:grpSpLocks/>
              </p:cNvGrpSpPr>
              <p:nvPr userDrawn="1"/>
            </p:nvGrpSpPr>
            <p:grpSpPr bwMode="auto">
              <a:xfrm>
                <a:off x="6502282" y="226429"/>
                <a:ext cx="228576" cy="228597"/>
                <a:chOff x="417116" y="636459"/>
                <a:chExt cx="228576" cy="228597"/>
              </a:xfrm>
            </p:grpSpPr>
            <p:cxnSp>
              <p:nvCxnSpPr>
                <p:cNvPr id="15" name="Straight Connector 14"/>
                <p:cNvCxnSpPr/>
                <p:nvPr userDrawn="1"/>
              </p:nvCxnSpPr>
              <p:spPr bwMode="ltGray">
                <a:xfrm>
                  <a:off x="41711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106"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6"/>
              <p:cNvGrpSpPr>
                <a:grpSpLocks/>
              </p:cNvGrpSpPr>
              <p:nvPr userDrawn="1"/>
            </p:nvGrpSpPr>
            <p:grpSpPr bwMode="auto">
              <a:xfrm>
                <a:off x="8557879" y="226429"/>
                <a:ext cx="228576" cy="228597"/>
                <a:chOff x="417656" y="636459"/>
                <a:chExt cx="228576" cy="228597"/>
              </a:xfrm>
            </p:grpSpPr>
            <p:cxnSp>
              <p:nvCxnSpPr>
                <p:cNvPr id="13" name="Straight Connector 12"/>
                <p:cNvCxnSpPr/>
                <p:nvPr userDrawn="1"/>
              </p:nvCxnSpPr>
              <p:spPr bwMode="ltGray">
                <a:xfrm>
                  <a:off x="41765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bwMode="ltGray">
                <a:xfrm rot="5400000">
                  <a:off x="417646"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8" name="Rectangle 67"/>
          <p:cNvSpPr/>
          <p:nvPr/>
        </p:nvSpPr>
        <p:spPr bwMode="white">
          <a:xfrm>
            <a:off x="577850" y="466725"/>
            <a:ext cx="8002588" cy="1819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7" descr="Logo-format-300-BW.png"/>
          <p:cNvPicPr>
            <a:picLocks noChangeAspect="1"/>
          </p:cNvPicPr>
          <p:nvPr/>
        </p:nvPicPr>
        <p:blipFill>
          <a:blip r:embed="rId3"/>
          <a:srcRect/>
          <a:stretch>
            <a:fillRect/>
          </a:stretch>
        </p:blipFill>
        <p:spPr bwMode="gray">
          <a:xfrm>
            <a:off x="8034338" y="6362700"/>
            <a:ext cx="492125" cy="417513"/>
          </a:xfrm>
          <a:prstGeom prst="rect">
            <a:avLst/>
          </a:prstGeom>
          <a:noFill/>
          <a:ln w="9525">
            <a:noFill/>
            <a:miter lim="800000"/>
            <a:headEnd/>
            <a:tailEnd/>
          </a:ln>
        </p:spPr>
      </p:pic>
      <p:grpSp>
        <p:nvGrpSpPr>
          <p:cNvPr id="70" name="Group 70"/>
          <p:cNvGrpSpPr>
            <a:grpSpLocks/>
          </p:cNvGrpSpPr>
          <p:nvPr userDrawn="1"/>
        </p:nvGrpSpPr>
        <p:grpSpPr bwMode="auto">
          <a:xfrm>
            <a:off x="346075" y="225425"/>
            <a:ext cx="8450263" cy="6389688"/>
            <a:chOff x="337081" y="225878"/>
            <a:chExt cx="8449374" cy="6389597"/>
          </a:xfrm>
        </p:grpSpPr>
        <p:grpSp>
          <p:nvGrpSpPr>
            <p:cNvPr id="71" name="Group 28"/>
            <p:cNvGrpSpPr>
              <a:grpSpLocks/>
            </p:cNvGrpSpPr>
            <p:nvPr userDrawn="1"/>
          </p:nvGrpSpPr>
          <p:grpSpPr bwMode="auto">
            <a:xfrm>
              <a:off x="337081" y="225878"/>
              <a:ext cx="8449374" cy="228597"/>
              <a:chOff x="337081" y="225878"/>
              <a:chExt cx="8449374" cy="228597"/>
            </a:xfrm>
          </p:grpSpPr>
          <p:grpSp>
            <p:nvGrpSpPr>
              <p:cNvPr id="120" name="Group 15"/>
              <p:cNvGrpSpPr>
                <a:grpSpLocks/>
              </p:cNvGrpSpPr>
              <p:nvPr userDrawn="1"/>
            </p:nvGrpSpPr>
            <p:grpSpPr bwMode="auto">
              <a:xfrm>
                <a:off x="337081" y="225878"/>
                <a:ext cx="228576" cy="228597"/>
                <a:chOff x="417083" y="635908"/>
                <a:chExt cx="228576" cy="228597"/>
              </a:xfrm>
            </p:grpSpPr>
            <p:cxnSp>
              <p:nvCxnSpPr>
                <p:cNvPr id="133" name="Straight Connector 13"/>
                <p:cNvCxnSpPr/>
                <p:nvPr userDrawn="1"/>
              </p:nvCxnSpPr>
              <p:spPr bwMode="ltGray">
                <a:xfrm>
                  <a:off x="417083" y="750207"/>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4"/>
                <p:cNvCxnSpPr/>
                <p:nvPr userDrawn="1"/>
              </p:nvCxnSpPr>
              <p:spPr bwMode="ltGray">
                <a:xfrm rot="5400000">
                  <a:off x="417072"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1" name="Group 16"/>
              <p:cNvGrpSpPr>
                <a:grpSpLocks/>
              </p:cNvGrpSpPr>
              <p:nvPr userDrawn="1"/>
            </p:nvGrpSpPr>
            <p:grpSpPr bwMode="auto">
              <a:xfrm>
                <a:off x="2392678" y="225878"/>
                <a:ext cx="228576" cy="228597"/>
                <a:chOff x="417624" y="635908"/>
                <a:chExt cx="228576" cy="228597"/>
              </a:xfrm>
            </p:grpSpPr>
            <p:cxnSp>
              <p:nvCxnSpPr>
                <p:cNvPr id="131" name="Straight Connector 17"/>
                <p:cNvCxnSpPr/>
                <p:nvPr userDrawn="1"/>
              </p:nvCxnSpPr>
              <p:spPr bwMode="ltGray">
                <a:xfrm>
                  <a:off x="417624" y="750207"/>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8"/>
                <p:cNvCxnSpPr/>
                <p:nvPr userDrawn="1"/>
              </p:nvCxnSpPr>
              <p:spPr bwMode="ltGray">
                <a:xfrm rot="5400000">
                  <a:off x="417613"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2" name="Group 19"/>
              <p:cNvGrpSpPr>
                <a:grpSpLocks/>
              </p:cNvGrpSpPr>
              <p:nvPr userDrawn="1"/>
            </p:nvGrpSpPr>
            <p:grpSpPr bwMode="auto">
              <a:xfrm>
                <a:off x="4446687" y="225878"/>
                <a:ext cx="230163" cy="228597"/>
                <a:chOff x="416577" y="635908"/>
                <a:chExt cx="230163" cy="228597"/>
              </a:xfrm>
            </p:grpSpPr>
            <p:cxnSp>
              <p:nvCxnSpPr>
                <p:cNvPr id="129" name="Straight Connector 128"/>
                <p:cNvCxnSpPr/>
                <p:nvPr userDrawn="1"/>
              </p:nvCxnSpPr>
              <p:spPr bwMode="ltGray">
                <a:xfrm>
                  <a:off x="416577" y="750207"/>
                  <a:ext cx="230163"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21"/>
                <p:cNvCxnSpPr/>
                <p:nvPr userDrawn="1"/>
              </p:nvCxnSpPr>
              <p:spPr bwMode="ltGray">
                <a:xfrm rot="5400000">
                  <a:off x="417360" y="749413"/>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3" name="Group 22"/>
              <p:cNvGrpSpPr>
                <a:grpSpLocks/>
              </p:cNvGrpSpPr>
              <p:nvPr userDrawn="1"/>
            </p:nvGrpSpPr>
            <p:grpSpPr bwMode="auto">
              <a:xfrm>
                <a:off x="6502282" y="225878"/>
                <a:ext cx="228576" cy="228597"/>
                <a:chOff x="417116" y="635908"/>
                <a:chExt cx="228576" cy="228597"/>
              </a:xfrm>
            </p:grpSpPr>
            <p:cxnSp>
              <p:nvCxnSpPr>
                <p:cNvPr id="127" name="Straight Connector 23"/>
                <p:cNvCxnSpPr/>
                <p:nvPr userDrawn="1"/>
              </p:nvCxnSpPr>
              <p:spPr bwMode="ltGray">
                <a:xfrm>
                  <a:off x="417116" y="750207"/>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24"/>
                <p:cNvCxnSpPr/>
                <p:nvPr userDrawn="1"/>
              </p:nvCxnSpPr>
              <p:spPr bwMode="ltGray">
                <a:xfrm rot="5400000">
                  <a:off x="417106"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4" name="Group 25"/>
              <p:cNvGrpSpPr>
                <a:grpSpLocks/>
              </p:cNvGrpSpPr>
              <p:nvPr userDrawn="1"/>
            </p:nvGrpSpPr>
            <p:grpSpPr bwMode="auto">
              <a:xfrm>
                <a:off x="8557879" y="225878"/>
                <a:ext cx="228576" cy="228597"/>
                <a:chOff x="417656" y="635908"/>
                <a:chExt cx="228576" cy="228597"/>
              </a:xfrm>
            </p:grpSpPr>
            <p:cxnSp>
              <p:nvCxnSpPr>
                <p:cNvPr id="125" name="Straight Connector 124"/>
                <p:cNvCxnSpPr/>
                <p:nvPr userDrawn="1"/>
              </p:nvCxnSpPr>
              <p:spPr bwMode="ltGray">
                <a:xfrm>
                  <a:off x="417656" y="750207"/>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bwMode="ltGray">
                <a:xfrm rot="5400000">
                  <a:off x="417646"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2" name="Group 29"/>
            <p:cNvGrpSpPr>
              <a:grpSpLocks/>
            </p:cNvGrpSpPr>
            <p:nvPr userDrawn="1"/>
          </p:nvGrpSpPr>
          <p:grpSpPr bwMode="auto">
            <a:xfrm>
              <a:off x="337081" y="2280073"/>
              <a:ext cx="8449374" cy="228598"/>
              <a:chOff x="337081" y="226590"/>
              <a:chExt cx="8449374" cy="228598"/>
            </a:xfrm>
          </p:grpSpPr>
          <p:grpSp>
            <p:nvGrpSpPr>
              <p:cNvPr id="105" name="Group 30"/>
              <p:cNvGrpSpPr>
                <a:grpSpLocks/>
              </p:cNvGrpSpPr>
              <p:nvPr userDrawn="1"/>
            </p:nvGrpSpPr>
            <p:grpSpPr bwMode="auto">
              <a:xfrm>
                <a:off x="337081" y="226590"/>
                <a:ext cx="228576" cy="228597"/>
                <a:chOff x="417083" y="636620"/>
                <a:chExt cx="228576" cy="228597"/>
              </a:xfrm>
            </p:grpSpPr>
            <p:cxnSp>
              <p:nvCxnSpPr>
                <p:cNvPr id="118" name="Straight Connector 117"/>
                <p:cNvCxnSpPr/>
                <p:nvPr userDrawn="1"/>
              </p:nvCxnSpPr>
              <p:spPr bwMode="ltGray">
                <a:xfrm>
                  <a:off x="417083" y="750919"/>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userDrawn="1"/>
              </p:nvCxnSpPr>
              <p:spPr bwMode="ltGray">
                <a:xfrm rot="5400000">
                  <a:off x="417072"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6" name="Group 31"/>
              <p:cNvGrpSpPr>
                <a:grpSpLocks/>
              </p:cNvGrpSpPr>
              <p:nvPr userDrawn="1"/>
            </p:nvGrpSpPr>
            <p:grpSpPr bwMode="auto">
              <a:xfrm>
                <a:off x="2392678" y="226590"/>
                <a:ext cx="228576" cy="228597"/>
                <a:chOff x="417624" y="636620"/>
                <a:chExt cx="228576" cy="228597"/>
              </a:xfrm>
            </p:grpSpPr>
            <p:cxnSp>
              <p:nvCxnSpPr>
                <p:cNvPr id="116" name="Straight Connector 115"/>
                <p:cNvCxnSpPr/>
                <p:nvPr userDrawn="1"/>
              </p:nvCxnSpPr>
              <p:spPr bwMode="ltGray">
                <a:xfrm>
                  <a:off x="417624" y="750919"/>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bwMode="ltGray">
                <a:xfrm rot="5400000">
                  <a:off x="417613"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7" name="Group 32"/>
              <p:cNvGrpSpPr>
                <a:grpSpLocks/>
              </p:cNvGrpSpPr>
              <p:nvPr userDrawn="1"/>
            </p:nvGrpSpPr>
            <p:grpSpPr bwMode="auto">
              <a:xfrm>
                <a:off x="4446687" y="226591"/>
                <a:ext cx="230163" cy="228597"/>
                <a:chOff x="416577" y="636621"/>
                <a:chExt cx="230163" cy="228597"/>
              </a:xfrm>
            </p:grpSpPr>
            <p:cxnSp>
              <p:nvCxnSpPr>
                <p:cNvPr id="114" name="Straight Connector 39"/>
                <p:cNvCxnSpPr/>
                <p:nvPr userDrawn="1"/>
              </p:nvCxnSpPr>
              <p:spPr bwMode="ltGray">
                <a:xfrm>
                  <a:off x="416577" y="750920"/>
                  <a:ext cx="230163"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40"/>
                <p:cNvCxnSpPr/>
                <p:nvPr userDrawn="1"/>
              </p:nvCxnSpPr>
              <p:spPr bwMode="ltGray">
                <a:xfrm rot="5400000">
                  <a:off x="417360" y="750126"/>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8" name="Group 33"/>
              <p:cNvGrpSpPr>
                <a:grpSpLocks/>
              </p:cNvGrpSpPr>
              <p:nvPr userDrawn="1"/>
            </p:nvGrpSpPr>
            <p:grpSpPr bwMode="auto">
              <a:xfrm>
                <a:off x="6502282" y="226590"/>
                <a:ext cx="228576" cy="228597"/>
                <a:chOff x="417116" y="636620"/>
                <a:chExt cx="228576" cy="228597"/>
              </a:xfrm>
            </p:grpSpPr>
            <p:cxnSp>
              <p:nvCxnSpPr>
                <p:cNvPr id="112" name="Straight Connector 37"/>
                <p:cNvCxnSpPr/>
                <p:nvPr userDrawn="1"/>
              </p:nvCxnSpPr>
              <p:spPr bwMode="ltGray">
                <a:xfrm>
                  <a:off x="417116" y="750919"/>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38"/>
                <p:cNvCxnSpPr/>
                <p:nvPr userDrawn="1"/>
              </p:nvCxnSpPr>
              <p:spPr bwMode="ltGray">
                <a:xfrm rot="5400000">
                  <a:off x="417106"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9" name="Group 34"/>
              <p:cNvGrpSpPr>
                <a:grpSpLocks/>
              </p:cNvGrpSpPr>
              <p:nvPr userDrawn="1"/>
            </p:nvGrpSpPr>
            <p:grpSpPr bwMode="auto">
              <a:xfrm>
                <a:off x="8557879" y="226590"/>
                <a:ext cx="228576" cy="228597"/>
                <a:chOff x="417656" y="636620"/>
                <a:chExt cx="228576" cy="228597"/>
              </a:xfrm>
            </p:grpSpPr>
            <p:cxnSp>
              <p:nvCxnSpPr>
                <p:cNvPr id="110" name="Straight Connector 109"/>
                <p:cNvCxnSpPr/>
                <p:nvPr userDrawn="1"/>
              </p:nvCxnSpPr>
              <p:spPr bwMode="ltGray">
                <a:xfrm>
                  <a:off x="417656" y="750919"/>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36"/>
                <p:cNvCxnSpPr/>
                <p:nvPr userDrawn="1"/>
              </p:nvCxnSpPr>
              <p:spPr bwMode="ltGray">
                <a:xfrm rot="5400000">
                  <a:off x="417646"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3" name="Group 45"/>
            <p:cNvGrpSpPr>
              <a:grpSpLocks/>
            </p:cNvGrpSpPr>
            <p:nvPr userDrawn="1"/>
          </p:nvGrpSpPr>
          <p:grpSpPr bwMode="auto">
            <a:xfrm>
              <a:off x="337081" y="4332683"/>
              <a:ext cx="8449374" cy="228597"/>
              <a:chOff x="337081" y="225717"/>
              <a:chExt cx="8449374" cy="228597"/>
            </a:xfrm>
          </p:grpSpPr>
          <p:grpSp>
            <p:nvGrpSpPr>
              <p:cNvPr id="90" name="Group 46"/>
              <p:cNvGrpSpPr>
                <a:grpSpLocks/>
              </p:cNvGrpSpPr>
              <p:nvPr userDrawn="1"/>
            </p:nvGrpSpPr>
            <p:grpSpPr bwMode="auto">
              <a:xfrm>
                <a:off x="337081" y="225717"/>
                <a:ext cx="228576" cy="228597"/>
                <a:chOff x="417083" y="635747"/>
                <a:chExt cx="228576" cy="228597"/>
              </a:xfrm>
            </p:grpSpPr>
            <p:cxnSp>
              <p:nvCxnSpPr>
                <p:cNvPr id="103" name="Straight Connector 102"/>
                <p:cNvCxnSpPr/>
                <p:nvPr userDrawn="1"/>
              </p:nvCxnSpPr>
              <p:spPr bwMode="ltGray">
                <a:xfrm>
                  <a:off x="417083" y="750046"/>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bwMode="ltGray">
                <a:xfrm rot="5400000">
                  <a:off x="417072"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47"/>
              <p:cNvGrpSpPr>
                <a:grpSpLocks/>
              </p:cNvGrpSpPr>
              <p:nvPr userDrawn="1"/>
            </p:nvGrpSpPr>
            <p:grpSpPr bwMode="auto">
              <a:xfrm>
                <a:off x="2392678" y="225717"/>
                <a:ext cx="228576" cy="228597"/>
                <a:chOff x="417624" y="635747"/>
                <a:chExt cx="228576" cy="228597"/>
              </a:xfrm>
            </p:grpSpPr>
            <p:cxnSp>
              <p:nvCxnSpPr>
                <p:cNvPr id="101" name="Straight Connector 100"/>
                <p:cNvCxnSpPr/>
                <p:nvPr userDrawn="1"/>
              </p:nvCxnSpPr>
              <p:spPr bwMode="ltGray">
                <a:xfrm>
                  <a:off x="417624" y="750046"/>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bwMode="ltGray">
                <a:xfrm rot="5400000">
                  <a:off x="417613"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2" name="Group 48"/>
              <p:cNvGrpSpPr>
                <a:grpSpLocks/>
              </p:cNvGrpSpPr>
              <p:nvPr userDrawn="1"/>
            </p:nvGrpSpPr>
            <p:grpSpPr bwMode="auto">
              <a:xfrm>
                <a:off x="4446687" y="225717"/>
                <a:ext cx="230163" cy="228597"/>
                <a:chOff x="416577" y="635747"/>
                <a:chExt cx="230163" cy="228597"/>
              </a:xfrm>
            </p:grpSpPr>
            <p:cxnSp>
              <p:nvCxnSpPr>
                <p:cNvPr id="99" name="Straight Connector 98"/>
                <p:cNvCxnSpPr/>
                <p:nvPr userDrawn="1"/>
              </p:nvCxnSpPr>
              <p:spPr bwMode="ltGray">
                <a:xfrm>
                  <a:off x="416577" y="750046"/>
                  <a:ext cx="230163"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bwMode="ltGray">
                <a:xfrm rot="5400000">
                  <a:off x="417360" y="749252"/>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3" name="Group 49"/>
              <p:cNvGrpSpPr>
                <a:grpSpLocks/>
              </p:cNvGrpSpPr>
              <p:nvPr userDrawn="1"/>
            </p:nvGrpSpPr>
            <p:grpSpPr bwMode="auto">
              <a:xfrm>
                <a:off x="6502282" y="225717"/>
                <a:ext cx="228576" cy="228597"/>
                <a:chOff x="417116" y="635747"/>
                <a:chExt cx="228576" cy="228597"/>
              </a:xfrm>
            </p:grpSpPr>
            <p:cxnSp>
              <p:nvCxnSpPr>
                <p:cNvPr id="97" name="Straight Connector 96"/>
                <p:cNvCxnSpPr/>
                <p:nvPr userDrawn="1"/>
              </p:nvCxnSpPr>
              <p:spPr bwMode="ltGray">
                <a:xfrm>
                  <a:off x="417116" y="750046"/>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bwMode="ltGray">
                <a:xfrm rot="5400000">
                  <a:off x="417106"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4" name="Group 50"/>
              <p:cNvGrpSpPr>
                <a:grpSpLocks/>
              </p:cNvGrpSpPr>
              <p:nvPr userDrawn="1"/>
            </p:nvGrpSpPr>
            <p:grpSpPr bwMode="auto">
              <a:xfrm>
                <a:off x="8557879" y="225717"/>
                <a:ext cx="228576" cy="228597"/>
                <a:chOff x="417656" y="635747"/>
                <a:chExt cx="228576" cy="228597"/>
              </a:xfrm>
            </p:grpSpPr>
            <p:cxnSp>
              <p:nvCxnSpPr>
                <p:cNvPr id="95" name="Straight Connector 94"/>
                <p:cNvCxnSpPr/>
                <p:nvPr userDrawn="1"/>
              </p:nvCxnSpPr>
              <p:spPr bwMode="ltGray">
                <a:xfrm>
                  <a:off x="417656" y="750046"/>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bwMode="ltGray">
                <a:xfrm rot="5400000">
                  <a:off x="417646"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4" name="Group 61"/>
            <p:cNvGrpSpPr>
              <a:grpSpLocks/>
            </p:cNvGrpSpPr>
            <p:nvPr userDrawn="1"/>
          </p:nvGrpSpPr>
          <p:grpSpPr bwMode="auto">
            <a:xfrm>
              <a:off x="337081" y="6386877"/>
              <a:ext cx="8449374" cy="228598"/>
              <a:chOff x="337081" y="226429"/>
              <a:chExt cx="8449374" cy="228598"/>
            </a:xfrm>
          </p:grpSpPr>
          <p:grpSp>
            <p:nvGrpSpPr>
              <p:cNvPr id="75" name="Group 62"/>
              <p:cNvGrpSpPr>
                <a:grpSpLocks/>
              </p:cNvGrpSpPr>
              <p:nvPr userDrawn="1"/>
            </p:nvGrpSpPr>
            <p:grpSpPr bwMode="auto">
              <a:xfrm>
                <a:off x="337081" y="226429"/>
                <a:ext cx="228576" cy="228597"/>
                <a:chOff x="417083" y="636459"/>
                <a:chExt cx="228576" cy="228597"/>
              </a:xfrm>
            </p:grpSpPr>
            <p:cxnSp>
              <p:nvCxnSpPr>
                <p:cNvPr id="88" name="Straight Connector 87"/>
                <p:cNvCxnSpPr/>
                <p:nvPr userDrawn="1"/>
              </p:nvCxnSpPr>
              <p:spPr bwMode="ltGray">
                <a:xfrm>
                  <a:off x="417083" y="750758"/>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userDrawn="1"/>
              </p:nvCxnSpPr>
              <p:spPr bwMode="ltGray">
                <a:xfrm rot="5400000">
                  <a:off x="417072"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6" name="Group 63"/>
              <p:cNvGrpSpPr>
                <a:grpSpLocks/>
              </p:cNvGrpSpPr>
              <p:nvPr userDrawn="1"/>
            </p:nvGrpSpPr>
            <p:grpSpPr bwMode="auto">
              <a:xfrm>
                <a:off x="2392678" y="226429"/>
                <a:ext cx="228576" cy="228597"/>
                <a:chOff x="417624" y="636459"/>
                <a:chExt cx="228576" cy="228597"/>
              </a:xfrm>
            </p:grpSpPr>
            <p:cxnSp>
              <p:nvCxnSpPr>
                <p:cNvPr id="86" name="Straight Connector 85"/>
                <p:cNvCxnSpPr/>
                <p:nvPr userDrawn="1"/>
              </p:nvCxnSpPr>
              <p:spPr bwMode="ltGray">
                <a:xfrm>
                  <a:off x="417624" y="750758"/>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userDrawn="1"/>
              </p:nvCxnSpPr>
              <p:spPr bwMode="ltGray">
                <a:xfrm rot="5400000">
                  <a:off x="417613"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7" name="Group 64"/>
              <p:cNvGrpSpPr>
                <a:grpSpLocks/>
              </p:cNvGrpSpPr>
              <p:nvPr userDrawn="1"/>
            </p:nvGrpSpPr>
            <p:grpSpPr bwMode="auto">
              <a:xfrm>
                <a:off x="4446687" y="226430"/>
                <a:ext cx="230163" cy="228597"/>
                <a:chOff x="416577" y="636460"/>
                <a:chExt cx="230163" cy="228597"/>
              </a:xfrm>
            </p:grpSpPr>
            <p:cxnSp>
              <p:nvCxnSpPr>
                <p:cNvPr id="84" name="Straight Connector 83"/>
                <p:cNvCxnSpPr/>
                <p:nvPr userDrawn="1"/>
              </p:nvCxnSpPr>
              <p:spPr bwMode="ltGray">
                <a:xfrm>
                  <a:off x="416577" y="750759"/>
                  <a:ext cx="230163"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userDrawn="1"/>
              </p:nvCxnSpPr>
              <p:spPr bwMode="ltGray">
                <a:xfrm rot="5400000">
                  <a:off x="417360" y="749965"/>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8" name="Group 65"/>
              <p:cNvGrpSpPr>
                <a:grpSpLocks/>
              </p:cNvGrpSpPr>
              <p:nvPr userDrawn="1"/>
            </p:nvGrpSpPr>
            <p:grpSpPr bwMode="auto">
              <a:xfrm>
                <a:off x="6502282" y="226429"/>
                <a:ext cx="228576" cy="228597"/>
                <a:chOff x="417116" y="636459"/>
                <a:chExt cx="228576" cy="228597"/>
              </a:xfrm>
            </p:grpSpPr>
            <p:cxnSp>
              <p:nvCxnSpPr>
                <p:cNvPr id="82" name="Straight Connector 81"/>
                <p:cNvCxnSpPr/>
                <p:nvPr userDrawn="1"/>
              </p:nvCxnSpPr>
              <p:spPr bwMode="ltGray">
                <a:xfrm>
                  <a:off x="417116" y="750758"/>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bwMode="ltGray">
                <a:xfrm rot="5400000">
                  <a:off x="417106"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9" name="Group 66"/>
              <p:cNvGrpSpPr>
                <a:grpSpLocks/>
              </p:cNvGrpSpPr>
              <p:nvPr userDrawn="1"/>
            </p:nvGrpSpPr>
            <p:grpSpPr bwMode="auto">
              <a:xfrm>
                <a:off x="8557879" y="226429"/>
                <a:ext cx="228576" cy="228597"/>
                <a:chOff x="417656" y="636459"/>
                <a:chExt cx="228576" cy="228597"/>
              </a:xfrm>
            </p:grpSpPr>
            <p:cxnSp>
              <p:nvCxnSpPr>
                <p:cNvPr id="80" name="Straight Connector 79"/>
                <p:cNvCxnSpPr/>
                <p:nvPr userDrawn="1"/>
              </p:nvCxnSpPr>
              <p:spPr bwMode="ltGray">
                <a:xfrm>
                  <a:off x="417656" y="750758"/>
                  <a:ext cx="22857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bwMode="ltGray">
                <a:xfrm rot="5400000">
                  <a:off x="417646"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pic>
        <p:nvPicPr>
          <p:cNvPr id="135" name="Picture 143" descr="Logo-format-300-BW.png"/>
          <p:cNvPicPr>
            <a:picLocks noChangeAspect="1"/>
          </p:cNvPicPr>
          <p:nvPr userDrawn="1"/>
        </p:nvPicPr>
        <p:blipFill>
          <a:blip r:embed="rId4"/>
          <a:srcRect/>
          <a:stretch>
            <a:fillRect/>
          </a:stretch>
        </p:blipFill>
        <p:spPr bwMode="gray">
          <a:xfrm>
            <a:off x="8034338" y="6362700"/>
            <a:ext cx="492125" cy="417513"/>
          </a:xfrm>
          <a:prstGeom prst="rect">
            <a:avLst/>
          </a:prstGeom>
          <a:noFill/>
          <a:ln w="9525">
            <a:noFill/>
            <a:miter lim="800000"/>
            <a:headEnd/>
            <a:tailEnd/>
          </a:ln>
        </p:spPr>
      </p:pic>
      <p:sp>
        <p:nvSpPr>
          <p:cNvPr id="328" name="Title 1"/>
          <p:cNvSpPr>
            <a:spLocks noGrp="1"/>
          </p:cNvSpPr>
          <p:nvPr>
            <p:ph type="ctrTitle"/>
          </p:nvPr>
        </p:nvSpPr>
        <p:spPr bwMode="black">
          <a:xfrm>
            <a:off x="911584" y="657900"/>
            <a:ext cx="7306999" cy="1457340"/>
          </a:xfrm>
        </p:spPr>
        <p:txBody>
          <a:bodyPr>
            <a:noAutofit/>
          </a:bodyPr>
          <a:lstStyle>
            <a:lvl1pPr algn="l">
              <a:lnSpc>
                <a:spcPct val="90000"/>
              </a:lnSpc>
              <a:defRPr sz="32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3" name="Slide Number Placeholder 6"/>
          <p:cNvSpPr>
            <a:spLocks noGrp="1"/>
          </p:cNvSpPr>
          <p:nvPr>
            <p:ph type="sldNum" sz="quarter" idx="10"/>
          </p:nvPr>
        </p:nvSpPr>
        <p:spPr bwMode="black"/>
        <p:txBody>
          <a:bodyPr/>
          <a:lstStyle>
            <a:lvl1pPr>
              <a:defRPr>
                <a:cs typeface="+mn-cs"/>
              </a:defRPr>
            </a:lvl1pPr>
          </a:lstStyle>
          <a:p>
            <a:pPr>
              <a:defRPr/>
            </a:pPr>
            <a:fld id="{6D126878-B495-4E8B-958D-752C4E3C46C0}" type="slidenum">
              <a:rPr lang="en-US"/>
              <a:pPr>
                <a:defRPr/>
              </a:pPr>
              <a:t>‹#›</a:t>
            </a:fld>
            <a:endParaRPr lang="en-US" dirty="0"/>
          </a:p>
        </p:txBody>
      </p:sp>
      <p:sp>
        <p:nvSpPr>
          <p:cNvPr id="4" name="Footer Placeholder 7"/>
          <p:cNvSpPr>
            <a:spLocks noGrp="1"/>
          </p:cNvSpPr>
          <p:nvPr>
            <p:ph type="ftr" sz="quarter" idx="11"/>
          </p:nvPr>
        </p:nvSpPr>
        <p:spPr bwMode="black"/>
        <p:txBody>
          <a:bodyPr/>
          <a:lstStyle>
            <a:lvl1pPr>
              <a:defRPr>
                <a:cs typeface="+mn-cs"/>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grpSp>
        <p:nvGrpSpPr>
          <p:cNvPr id="5" name="Group 79"/>
          <p:cNvGrpSpPr>
            <a:grpSpLocks/>
          </p:cNvGrpSpPr>
          <p:nvPr userDrawn="1"/>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5"/>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5"/>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userDrawn="1"/>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FS Joey" pitchFamily="50" charset="0"/>
            </a:endParaRPr>
          </a:p>
        </p:txBody>
      </p:sp>
      <p:grpSp>
        <p:nvGrpSpPr>
          <p:cNvPr id="71" name="Group 74"/>
          <p:cNvGrpSpPr>
            <a:grpSpLocks/>
          </p:cNvGrpSpPr>
          <p:nvPr userDrawn="1"/>
        </p:nvGrpSpPr>
        <p:grpSpPr bwMode="auto">
          <a:xfrm>
            <a:off x="6754813" y="4564063"/>
            <a:ext cx="1806575" cy="1828800"/>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FS Joey" pitchFamily="50" charset="0"/>
              </a:endParaRPr>
            </a:p>
          </p:txBody>
        </p:sp>
        <p:pic>
          <p:nvPicPr>
            <p:cNvPr id="73" name="Picture 79" descr="Logo for title-300.bmp"/>
            <p:cNvPicPr>
              <a:picLocks noChangeAspect="1"/>
            </p:cNvPicPr>
            <p:nvPr userDrawn="1"/>
          </p:nvPicPr>
          <p:blipFill>
            <a:blip r:embed="rId3"/>
            <a:srcRect/>
            <a:stretch>
              <a:fillRect/>
            </a:stretch>
          </p:blipFill>
          <p:spPr bwMode="auto">
            <a:xfrm>
              <a:off x="7456956" y="5434290"/>
              <a:ext cx="1041159" cy="861281"/>
            </a:xfrm>
            <a:prstGeom prst="rect">
              <a:avLst/>
            </a:prstGeom>
            <a:noFill/>
            <a:ln w="9525">
              <a:noFill/>
              <a:miter lim="800000"/>
              <a:headEnd/>
              <a:tailEnd/>
            </a:ln>
          </p:spPr>
        </p:pic>
      </p:grpSp>
      <p:sp>
        <p:nvSpPr>
          <p:cNvPr id="198" name="Title 1"/>
          <p:cNvSpPr>
            <a:spLocks noGrp="1"/>
          </p:cNvSpPr>
          <p:nvPr>
            <p:ph type="ctrTitle"/>
          </p:nvPr>
        </p:nvSpPr>
        <p:spPr bwMode="black">
          <a:xfrm>
            <a:off x="911584" y="649948"/>
            <a:ext cx="5413015" cy="2338220"/>
          </a:xfrm>
        </p:spPr>
        <p:txBody>
          <a:bodyPr>
            <a:noAutofit/>
          </a:bodyPr>
          <a:lstStyle>
            <a:lvl1pPr algn="l">
              <a:lnSpc>
                <a:spcPct val="100000"/>
              </a:lnSpc>
              <a:defRPr sz="4400" b="0">
                <a:solidFill>
                  <a:schemeClr val="bg1"/>
                </a:solidFill>
                <a:latin typeface="Calibri" pitchFamily="34" charset="0"/>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453699"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Calibri" pitchFamily="34" charset="0"/>
                <a:ea typeface="+mn-ea"/>
                <a:cs typeface="Calibri" pitchFamily="34"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dirty="0" smtClean="0"/>
              <a:t>Click to edit Master text styles</a:t>
            </a:r>
          </a:p>
        </p:txBody>
      </p:sp>
      <p:sp>
        <p:nvSpPr>
          <p:cNvPr id="191" name="Subtitle 2"/>
          <p:cNvSpPr>
            <a:spLocks noGrp="1"/>
          </p:cNvSpPr>
          <p:nvPr>
            <p:ph type="subTitle" idx="1"/>
          </p:nvPr>
        </p:nvSpPr>
        <p:spPr bwMode="black">
          <a:xfrm>
            <a:off x="904875" y="3217228"/>
            <a:ext cx="5451007" cy="366033"/>
          </a:xfrm>
        </p:spPr>
        <p:txBody>
          <a:bodyPr anchor="b">
            <a:noAutofit/>
          </a:bodyPr>
          <a:lstStyle>
            <a:lvl1pPr marL="0" indent="0" algn="l">
              <a:lnSpc>
                <a:spcPct val="100000"/>
              </a:lnSpc>
              <a:buNone/>
              <a:defRPr sz="2200" b="1" i="0">
                <a:solidFill>
                  <a:schemeClr val="bg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Question">
    <p:bg>
      <p:bgPr>
        <a:blipFill dpi="0" rotWithShape="1">
          <a:blip r:embed="rId2" cstate="print">
            <a:lum/>
          </a:blip>
          <a:srcRect/>
          <a:stretch>
            <a:fillRect t="-13000" b="-13000"/>
          </a:stretch>
        </a:blipFill>
        <a:effectLst/>
      </p:bgPr>
    </p:bg>
    <p:spTree>
      <p:nvGrpSpPr>
        <p:cNvPr id="1" name=""/>
        <p:cNvGrpSpPr/>
        <p:nvPr/>
      </p:nvGrpSpPr>
      <p:grpSpPr>
        <a:xfrm>
          <a:off x="0" y="0"/>
          <a:ext cx="0" cy="0"/>
          <a:chOff x="0" y="0"/>
          <a:chExt cx="0" cy="0"/>
        </a:xfrm>
      </p:grpSpPr>
      <p:grpSp>
        <p:nvGrpSpPr>
          <p:cNvPr id="5" name="Group 79"/>
          <p:cNvGrpSpPr>
            <a:grpSpLocks/>
          </p:cNvGrpSpPr>
          <p:nvPr userDrawn="1"/>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5"/>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5"/>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userDrawn="1"/>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FS Joey" pitchFamily="50" charset="0"/>
            </a:endParaRPr>
          </a:p>
        </p:txBody>
      </p:sp>
      <p:grpSp>
        <p:nvGrpSpPr>
          <p:cNvPr id="71" name="Group 74"/>
          <p:cNvGrpSpPr>
            <a:grpSpLocks/>
          </p:cNvGrpSpPr>
          <p:nvPr userDrawn="1"/>
        </p:nvGrpSpPr>
        <p:grpSpPr bwMode="auto">
          <a:xfrm>
            <a:off x="6754813" y="4564063"/>
            <a:ext cx="1806575" cy="1828800"/>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FS Joey" pitchFamily="50" charset="0"/>
              </a:endParaRPr>
            </a:p>
          </p:txBody>
        </p:sp>
        <p:pic>
          <p:nvPicPr>
            <p:cNvPr id="73" name="Picture 79" descr="Blue-WeCan.bmp"/>
            <p:cNvPicPr>
              <a:picLocks noChangeAspect="1"/>
            </p:cNvPicPr>
            <p:nvPr userDrawn="1"/>
          </p:nvPicPr>
          <p:blipFill>
            <a:blip r:embed="rId3"/>
            <a:srcRect/>
            <a:stretch>
              <a:fillRect/>
            </a:stretch>
          </p:blipFill>
          <p:spPr bwMode="auto">
            <a:xfrm>
              <a:off x="6903424" y="4706427"/>
              <a:ext cx="1154726" cy="256098"/>
            </a:xfrm>
            <a:prstGeom prst="rect">
              <a:avLst/>
            </a:prstGeom>
            <a:noFill/>
            <a:ln w="9525">
              <a:noFill/>
              <a:miter lim="800000"/>
              <a:headEnd/>
              <a:tailEnd/>
            </a:ln>
          </p:spPr>
        </p:pic>
        <p:pic>
          <p:nvPicPr>
            <p:cNvPr id="74" name="Picture 80"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198" name="Title 1"/>
          <p:cNvSpPr>
            <a:spLocks noGrp="1"/>
          </p:cNvSpPr>
          <p:nvPr>
            <p:ph type="ctrTitle"/>
          </p:nvPr>
        </p:nvSpPr>
        <p:spPr bwMode="black">
          <a:xfrm>
            <a:off x="911584" y="649948"/>
            <a:ext cx="5413016" cy="2338220"/>
          </a:xfrm>
        </p:spPr>
        <p:txBody>
          <a:bodyPr>
            <a:noAutofit/>
          </a:bodyPr>
          <a:lstStyle>
            <a:lvl1pPr algn="l">
              <a:lnSpc>
                <a:spcPct val="100000"/>
              </a:lnSpc>
              <a:defRPr sz="4400" b="0">
                <a:solidFill>
                  <a:schemeClr val="bg1"/>
                </a:solidFill>
                <a:latin typeface="Calibri" pitchFamily="34" charset="0"/>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453700"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Calibri" pitchFamily="34" charset="0"/>
                <a:ea typeface="+mn-ea"/>
                <a:cs typeface="Calibri" pitchFamily="34"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1" name="Subtitle 2"/>
          <p:cNvSpPr>
            <a:spLocks noGrp="1"/>
          </p:cNvSpPr>
          <p:nvPr>
            <p:ph type="subTitle" idx="1"/>
          </p:nvPr>
        </p:nvSpPr>
        <p:spPr bwMode="black">
          <a:xfrm>
            <a:off x="904875" y="3217228"/>
            <a:ext cx="5451009" cy="366033"/>
          </a:xfrm>
        </p:spPr>
        <p:txBody>
          <a:bodyPr anchor="b">
            <a:noAutofit/>
          </a:bodyPr>
          <a:lstStyle>
            <a:lvl1pPr marL="0" indent="0" algn="l">
              <a:lnSpc>
                <a:spcPct val="100000"/>
              </a:lnSpc>
              <a:buNone/>
              <a:defRPr sz="2200" b="1" i="0">
                <a:solidFill>
                  <a:schemeClr val="bg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1506538"/>
            <a:ext cx="3916363"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649788" y="1506538"/>
            <a:ext cx="4041775"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14"/>
          </p:nvPr>
        </p:nvSpPr>
        <p:spPr bwMode="black"/>
        <p:txBody>
          <a:bodyPr/>
          <a:lstStyle>
            <a:lvl1pPr>
              <a:defRPr>
                <a:solidFill>
                  <a:srgbClr val="000000"/>
                </a:solidFill>
              </a:defRPr>
            </a:lvl1pPr>
          </a:lstStyle>
          <a:p>
            <a:pPr>
              <a:defRPr/>
            </a:pPr>
            <a:fld id="{A610D837-1203-4254-86E5-284B4B8110C9}" type="slidenum">
              <a:rPr lang="en-US"/>
              <a:pPr>
                <a:defRPr/>
              </a:pPr>
              <a:t>‹#›</a:t>
            </a:fld>
            <a:endParaRPr lang="en-US" dirty="0"/>
          </a:p>
        </p:txBody>
      </p:sp>
      <p:sp>
        <p:nvSpPr>
          <p:cNvPr id="6" name="Footer Placeholder 9"/>
          <p:cNvSpPr>
            <a:spLocks noGrp="1"/>
          </p:cNvSpPr>
          <p:nvPr>
            <p:ph type="ftr" sz="quarter" idx="15"/>
          </p:nvPr>
        </p:nvSpPr>
        <p:spPr bwMode="black"/>
        <p:txBody>
          <a:bodyPr/>
          <a:lstStyle>
            <a:lvl1pPr>
              <a:defRPr>
                <a:solidFill>
                  <a:srgbClr val="000000"/>
                </a:solidFill>
              </a:defRPr>
            </a:lvl1pPr>
          </a:lstStyle>
          <a:p>
            <a:pPr>
              <a:defRPr/>
            </a:pPr>
            <a:endParaRPr lang="en-US"/>
          </a:p>
        </p:txBody>
      </p:sp>
      <p:sp>
        <p:nvSpPr>
          <p:cNvPr id="8" name="Date Placeholder 7"/>
          <p:cNvSpPr>
            <a:spLocks noGrp="1"/>
          </p:cNvSpPr>
          <p:nvPr>
            <p:ph type="dt" sz="half" idx="16"/>
          </p:nvPr>
        </p:nvSpPr>
        <p:spPr>
          <a:xfrm>
            <a:off x="869950" y="6472238"/>
            <a:ext cx="1235075" cy="365125"/>
          </a:xfrm>
          <a:prstGeom prst="rect">
            <a:avLst/>
          </a:prstGeom>
        </p:spPr>
        <p:txBody>
          <a:bodyPr/>
          <a:lstStyle>
            <a:lvl1pPr algn="l" defTabSz="457200" rtl="0" fontAlgn="auto">
              <a:spcBef>
                <a:spcPts val="0"/>
              </a:spcBef>
              <a:spcAft>
                <a:spcPts val="0"/>
              </a:spcAft>
              <a:defRPr lang="en-US" sz="1000" kern="1200">
                <a:solidFill>
                  <a:srgbClr val="000000"/>
                </a:solidFill>
                <a:latin typeface="Calibri" pitchFamily="34" charset="0"/>
                <a:ea typeface="+mn-ea"/>
                <a:cs typeface="+mn-cs"/>
              </a:defRPr>
            </a:lvl1pPr>
          </a:lstStyle>
          <a:p>
            <a:pPr>
              <a:defRPr/>
            </a:pPr>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Two Column">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1941534"/>
            <a:ext cx="3933765" cy="4029054"/>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744528" y="1941534"/>
            <a:ext cx="3947035" cy="4029054"/>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77850" y="1523791"/>
            <a:ext cx="3933915" cy="417743"/>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15" name="Content Placeholder 12"/>
          <p:cNvSpPr>
            <a:spLocks noGrp="1"/>
          </p:cNvSpPr>
          <p:nvPr>
            <p:ph sz="quarter" idx="15"/>
          </p:nvPr>
        </p:nvSpPr>
        <p:spPr>
          <a:xfrm>
            <a:off x="4744528" y="1523791"/>
            <a:ext cx="3947035" cy="417743"/>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8" name="Slide Number Placeholder 8"/>
          <p:cNvSpPr>
            <a:spLocks noGrp="1"/>
          </p:cNvSpPr>
          <p:nvPr>
            <p:ph type="sldNum" sz="quarter" idx="16"/>
          </p:nvPr>
        </p:nvSpPr>
        <p:spPr bwMode="black"/>
        <p:txBody>
          <a:bodyPr/>
          <a:lstStyle>
            <a:lvl1pPr>
              <a:defRPr>
                <a:solidFill>
                  <a:srgbClr val="000000"/>
                </a:solidFill>
              </a:defRPr>
            </a:lvl1pPr>
          </a:lstStyle>
          <a:p>
            <a:pPr>
              <a:defRPr/>
            </a:pPr>
            <a:fld id="{BF249CB2-5EA6-425F-A5B9-247B3CB07B7C}" type="slidenum">
              <a:rPr lang="en-US"/>
              <a:pPr>
                <a:defRPr/>
              </a:pPr>
              <a:t>‹#›</a:t>
            </a:fld>
            <a:endParaRPr lang="en-US" dirty="0"/>
          </a:p>
        </p:txBody>
      </p:sp>
      <p:sp>
        <p:nvSpPr>
          <p:cNvPr id="9" name="Footer Placeholder 9"/>
          <p:cNvSpPr>
            <a:spLocks noGrp="1"/>
          </p:cNvSpPr>
          <p:nvPr>
            <p:ph type="ftr" sz="quarter" idx="17"/>
          </p:nvPr>
        </p:nvSpPr>
        <p:spPr bwMode="black"/>
        <p:txBody>
          <a:bodyPr/>
          <a:lstStyle>
            <a:lvl1pPr>
              <a:defRPr>
                <a:solidFill>
                  <a:srgbClr val="000000"/>
                </a:solidFill>
              </a:defRPr>
            </a:lvl1pPr>
          </a:lstStyle>
          <a:p>
            <a:pPr>
              <a:defRPr/>
            </a:pPr>
            <a:endParaRPr lang="en-US"/>
          </a:p>
        </p:txBody>
      </p:sp>
      <p:sp>
        <p:nvSpPr>
          <p:cNvPr id="10" name="Date Placeholder 7"/>
          <p:cNvSpPr>
            <a:spLocks noGrp="1"/>
          </p:cNvSpPr>
          <p:nvPr>
            <p:ph type="dt" sz="half" idx="18"/>
          </p:nvPr>
        </p:nvSpPr>
        <p:spPr>
          <a:xfrm>
            <a:off x="869950" y="6472238"/>
            <a:ext cx="1235075" cy="365125"/>
          </a:xfrm>
          <a:prstGeom prst="rect">
            <a:avLst/>
          </a:prstGeom>
        </p:spPr>
        <p:txBody>
          <a:bodyPr/>
          <a:lstStyle>
            <a:lvl1pPr algn="l" defTabSz="457200" rtl="0" fontAlgn="auto">
              <a:spcBef>
                <a:spcPts val="0"/>
              </a:spcBef>
              <a:spcAft>
                <a:spcPts val="0"/>
              </a:spcAft>
              <a:defRPr lang="en-US" sz="1000" kern="1200">
                <a:solidFill>
                  <a:srgbClr val="000000"/>
                </a:solidFill>
                <a:latin typeface="Calibri" pitchFamily="34" charset="0"/>
                <a:ea typeface="+mn-ea"/>
                <a:cs typeface="+mn-cs"/>
              </a:defRPr>
            </a:lvl1pPr>
          </a:lstStyle>
          <a:p>
            <a:pPr>
              <a:defRPr/>
            </a:pPr>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7" descr="Logo-format-300B.bmp"/>
          <p:cNvPicPr>
            <a:picLocks noChangeAspect="1"/>
          </p:cNvPicPr>
          <p:nvPr userDrawn="1"/>
        </p:nvPicPr>
        <p:blipFill>
          <a:blip r:embed="rId2"/>
          <a:srcRect/>
          <a:stretch>
            <a:fillRect/>
          </a:stretch>
        </p:blipFill>
        <p:spPr bwMode="auto">
          <a:xfrm>
            <a:off x="8216900" y="6364288"/>
            <a:ext cx="492125" cy="417512"/>
          </a:xfrm>
          <a:prstGeom prst="rect">
            <a:avLst/>
          </a:prstGeom>
          <a:noFill/>
          <a:ln w="9525">
            <a:noFill/>
            <a:miter lim="800000"/>
            <a:headEnd/>
            <a:tailEnd/>
          </a:ln>
        </p:spPr>
      </p:pic>
      <p:sp>
        <p:nvSpPr>
          <p:cNvPr id="3" name="Slide Number Placeholder 6"/>
          <p:cNvSpPr>
            <a:spLocks noGrp="1"/>
          </p:cNvSpPr>
          <p:nvPr>
            <p:ph type="sldNum" sz="quarter" idx="10"/>
          </p:nvPr>
        </p:nvSpPr>
        <p:spPr bwMode="black"/>
        <p:txBody>
          <a:bodyPr/>
          <a:lstStyle>
            <a:lvl1pPr>
              <a:defRPr>
                <a:solidFill>
                  <a:srgbClr val="000000"/>
                </a:solidFill>
              </a:defRPr>
            </a:lvl1pPr>
          </a:lstStyle>
          <a:p>
            <a:pPr>
              <a:defRPr/>
            </a:pPr>
            <a:fld id="{D27BB300-7FA2-43F1-8F53-E253A646CEA4}" type="slidenum">
              <a:rPr lang="en-US"/>
              <a:pPr>
                <a:defRPr/>
              </a:pPr>
              <a:t>‹#›</a:t>
            </a:fld>
            <a:endParaRPr lang="en-US" dirty="0"/>
          </a:p>
        </p:txBody>
      </p:sp>
      <p:sp>
        <p:nvSpPr>
          <p:cNvPr id="4" name="Footer Placeholder 7"/>
          <p:cNvSpPr>
            <a:spLocks noGrp="1"/>
          </p:cNvSpPr>
          <p:nvPr>
            <p:ph type="ftr" sz="quarter" idx="11"/>
          </p:nvPr>
        </p:nvSpPr>
        <p:spPr bwMode="black"/>
        <p:txBody>
          <a:bodyPr/>
          <a:lstStyle>
            <a:lvl1pPr>
              <a:defRPr>
                <a:solidFill>
                  <a:srgbClr val="000000"/>
                </a:solidFill>
              </a:defRPr>
            </a:lvl1pPr>
          </a:lstStyle>
          <a:p>
            <a:pPr>
              <a:defRPr/>
            </a:pPr>
            <a:endParaRPr lang="en-US"/>
          </a:p>
        </p:txBody>
      </p:sp>
      <p:sp>
        <p:nvSpPr>
          <p:cNvPr id="5" name="Date Placeholder 7"/>
          <p:cNvSpPr>
            <a:spLocks noGrp="1"/>
          </p:cNvSpPr>
          <p:nvPr>
            <p:ph type="dt" sz="half" idx="12"/>
          </p:nvPr>
        </p:nvSpPr>
        <p:spPr>
          <a:xfrm>
            <a:off x="869950" y="6472238"/>
            <a:ext cx="1235075" cy="365125"/>
          </a:xfrm>
          <a:prstGeom prst="rect">
            <a:avLst/>
          </a:prstGeom>
        </p:spPr>
        <p:txBody>
          <a:bodyPr/>
          <a:lstStyle>
            <a:lvl1pPr algn="l" defTabSz="457200" rtl="0" fontAlgn="auto">
              <a:spcBef>
                <a:spcPts val="0"/>
              </a:spcBef>
              <a:spcAft>
                <a:spcPts val="0"/>
              </a:spcAft>
              <a:defRPr lang="en-US" sz="1000" kern="1200">
                <a:solidFill>
                  <a:srgbClr val="000000"/>
                </a:solidFill>
                <a:latin typeface="Calibri" pitchFamily="34" charset="0"/>
                <a:ea typeface="+mn-ea"/>
                <a:cs typeface="+mn-cs"/>
              </a:defRPr>
            </a:lvl1pPr>
          </a:lstStyle>
          <a:p>
            <a:pPr>
              <a:defRPr/>
            </a:pPr>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 name="Group 70"/>
          <p:cNvGrpSpPr>
            <a:grpSpLocks/>
          </p:cNvGrpSpPr>
          <p:nvPr userDrawn="1"/>
        </p:nvGrpSpPr>
        <p:grpSpPr bwMode="auto">
          <a:xfrm>
            <a:off x="346075" y="225425"/>
            <a:ext cx="8450263" cy="6389688"/>
            <a:chOff x="337081" y="225878"/>
            <a:chExt cx="8449374" cy="6389597"/>
          </a:xfrm>
        </p:grpSpPr>
        <p:grpSp>
          <p:nvGrpSpPr>
            <p:cNvPr id="4" name="Group 28"/>
            <p:cNvGrpSpPr>
              <a:grpSpLocks/>
            </p:cNvGrpSpPr>
            <p:nvPr userDrawn="1"/>
          </p:nvGrpSpPr>
          <p:grpSpPr bwMode="auto">
            <a:xfrm>
              <a:off x="337081" y="225878"/>
              <a:ext cx="8449374" cy="228597"/>
              <a:chOff x="337081" y="225878"/>
              <a:chExt cx="8449374" cy="228597"/>
            </a:xfrm>
          </p:grpSpPr>
          <p:grpSp>
            <p:nvGrpSpPr>
              <p:cNvPr id="53" name="Group 15"/>
              <p:cNvGrpSpPr>
                <a:grpSpLocks/>
              </p:cNvGrpSpPr>
              <p:nvPr userDrawn="1"/>
            </p:nvGrpSpPr>
            <p:grpSpPr bwMode="auto">
              <a:xfrm>
                <a:off x="337081" y="225878"/>
                <a:ext cx="228576" cy="228597"/>
                <a:chOff x="417083" y="635908"/>
                <a:chExt cx="228576" cy="228597"/>
              </a:xfrm>
            </p:grpSpPr>
            <p:cxnSp>
              <p:nvCxnSpPr>
                <p:cNvPr id="66" name="Straight Connector 13"/>
                <p:cNvCxnSpPr/>
                <p:nvPr userDrawn="1"/>
              </p:nvCxnSpPr>
              <p:spPr bwMode="ltGray">
                <a:xfrm>
                  <a:off x="417083"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4"/>
                <p:cNvCxnSpPr/>
                <p:nvPr userDrawn="1"/>
              </p:nvCxnSpPr>
              <p:spPr bwMode="ltGray">
                <a:xfrm rot="5400000">
                  <a:off x="417072"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4" name="Group 16"/>
              <p:cNvGrpSpPr>
                <a:grpSpLocks/>
              </p:cNvGrpSpPr>
              <p:nvPr userDrawn="1"/>
            </p:nvGrpSpPr>
            <p:grpSpPr bwMode="auto">
              <a:xfrm>
                <a:off x="2392678" y="225878"/>
                <a:ext cx="228576" cy="228597"/>
                <a:chOff x="417624" y="635908"/>
                <a:chExt cx="228576" cy="228597"/>
              </a:xfrm>
            </p:grpSpPr>
            <p:cxnSp>
              <p:nvCxnSpPr>
                <p:cNvPr id="64" name="Straight Connector 17"/>
                <p:cNvCxnSpPr/>
                <p:nvPr userDrawn="1"/>
              </p:nvCxnSpPr>
              <p:spPr bwMode="ltGray">
                <a:xfrm>
                  <a:off x="417624"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8"/>
                <p:cNvCxnSpPr/>
                <p:nvPr userDrawn="1"/>
              </p:nvCxnSpPr>
              <p:spPr bwMode="ltGray">
                <a:xfrm rot="5400000">
                  <a:off x="417613"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5" name="Group 19"/>
              <p:cNvGrpSpPr>
                <a:grpSpLocks/>
              </p:cNvGrpSpPr>
              <p:nvPr userDrawn="1"/>
            </p:nvGrpSpPr>
            <p:grpSpPr bwMode="auto">
              <a:xfrm>
                <a:off x="4446687" y="225878"/>
                <a:ext cx="230163" cy="228597"/>
                <a:chOff x="416577" y="635908"/>
                <a:chExt cx="230163" cy="228597"/>
              </a:xfrm>
            </p:grpSpPr>
            <p:cxnSp>
              <p:nvCxnSpPr>
                <p:cNvPr id="62" name="Straight Connector 61"/>
                <p:cNvCxnSpPr/>
                <p:nvPr userDrawn="1"/>
              </p:nvCxnSpPr>
              <p:spPr bwMode="ltGray">
                <a:xfrm>
                  <a:off x="416577" y="750207"/>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1"/>
                <p:cNvCxnSpPr/>
                <p:nvPr userDrawn="1"/>
              </p:nvCxnSpPr>
              <p:spPr bwMode="ltGray">
                <a:xfrm rot="5400000">
                  <a:off x="417360" y="749413"/>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22"/>
              <p:cNvGrpSpPr>
                <a:grpSpLocks/>
              </p:cNvGrpSpPr>
              <p:nvPr userDrawn="1"/>
            </p:nvGrpSpPr>
            <p:grpSpPr bwMode="auto">
              <a:xfrm>
                <a:off x="6502282" y="225878"/>
                <a:ext cx="228576" cy="228597"/>
                <a:chOff x="417116" y="635908"/>
                <a:chExt cx="228576" cy="228597"/>
              </a:xfrm>
            </p:grpSpPr>
            <p:cxnSp>
              <p:nvCxnSpPr>
                <p:cNvPr id="60" name="Straight Connector 23"/>
                <p:cNvCxnSpPr/>
                <p:nvPr userDrawn="1"/>
              </p:nvCxnSpPr>
              <p:spPr bwMode="ltGray">
                <a:xfrm>
                  <a:off x="41711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4"/>
                <p:cNvCxnSpPr/>
                <p:nvPr userDrawn="1"/>
              </p:nvCxnSpPr>
              <p:spPr bwMode="ltGray">
                <a:xfrm rot="5400000">
                  <a:off x="417106"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25"/>
              <p:cNvGrpSpPr>
                <a:grpSpLocks/>
              </p:cNvGrpSpPr>
              <p:nvPr userDrawn="1"/>
            </p:nvGrpSpPr>
            <p:grpSpPr bwMode="auto">
              <a:xfrm>
                <a:off x="8557879" y="225878"/>
                <a:ext cx="228576" cy="228597"/>
                <a:chOff x="417656" y="635908"/>
                <a:chExt cx="228576" cy="228597"/>
              </a:xfrm>
            </p:grpSpPr>
            <p:cxnSp>
              <p:nvCxnSpPr>
                <p:cNvPr id="58" name="Straight Connector 57"/>
                <p:cNvCxnSpPr/>
                <p:nvPr userDrawn="1"/>
              </p:nvCxnSpPr>
              <p:spPr bwMode="ltGray">
                <a:xfrm>
                  <a:off x="417656" y="750207"/>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bwMode="ltGray">
                <a:xfrm rot="5400000">
                  <a:off x="417646"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5" name="Group 29"/>
            <p:cNvGrpSpPr>
              <a:grpSpLocks/>
            </p:cNvGrpSpPr>
            <p:nvPr userDrawn="1"/>
          </p:nvGrpSpPr>
          <p:grpSpPr bwMode="auto">
            <a:xfrm>
              <a:off x="337081" y="2280073"/>
              <a:ext cx="8449374" cy="228598"/>
              <a:chOff x="337081" y="226590"/>
              <a:chExt cx="8449374" cy="228598"/>
            </a:xfrm>
          </p:grpSpPr>
          <p:grpSp>
            <p:nvGrpSpPr>
              <p:cNvPr id="38" name="Group 30"/>
              <p:cNvGrpSpPr>
                <a:grpSpLocks/>
              </p:cNvGrpSpPr>
              <p:nvPr userDrawn="1"/>
            </p:nvGrpSpPr>
            <p:grpSpPr bwMode="auto">
              <a:xfrm>
                <a:off x="337081" y="226590"/>
                <a:ext cx="228576" cy="228597"/>
                <a:chOff x="417083" y="636620"/>
                <a:chExt cx="228576" cy="228597"/>
              </a:xfrm>
            </p:grpSpPr>
            <p:cxnSp>
              <p:nvCxnSpPr>
                <p:cNvPr id="51" name="Straight Connector 50"/>
                <p:cNvCxnSpPr/>
                <p:nvPr userDrawn="1"/>
              </p:nvCxnSpPr>
              <p:spPr bwMode="ltGray">
                <a:xfrm>
                  <a:off x="417083"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072"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9" name="Group 31"/>
              <p:cNvGrpSpPr>
                <a:grpSpLocks/>
              </p:cNvGrpSpPr>
              <p:nvPr userDrawn="1"/>
            </p:nvGrpSpPr>
            <p:grpSpPr bwMode="auto">
              <a:xfrm>
                <a:off x="2392678" y="226590"/>
                <a:ext cx="228576" cy="228597"/>
                <a:chOff x="417624" y="636620"/>
                <a:chExt cx="228576" cy="228597"/>
              </a:xfrm>
            </p:grpSpPr>
            <p:cxnSp>
              <p:nvCxnSpPr>
                <p:cNvPr id="49" name="Straight Connector 48"/>
                <p:cNvCxnSpPr/>
                <p:nvPr userDrawn="1"/>
              </p:nvCxnSpPr>
              <p:spPr bwMode="ltGray">
                <a:xfrm>
                  <a:off x="417624"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ltGray">
                <a:xfrm rot="5400000">
                  <a:off x="417613"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Group 32"/>
              <p:cNvGrpSpPr>
                <a:grpSpLocks/>
              </p:cNvGrpSpPr>
              <p:nvPr userDrawn="1"/>
            </p:nvGrpSpPr>
            <p:grpSpPr bwMode="auto">
              <a:xfrm>
                <a:off x="4446687" y="226591"/>
                <a:ext cx="230163" cy="228597"/>
                <a:chOff x="416577" y="636621"/>
                <a:chExt cx="230163" cy="228597"/>
              </a:xfrm>
            </p:grpSpPr>
            <p:cxnSp>
              <p:nvCxnSpPr>
                <p:cNvPr id="47" name="Straight Connector 39"/>
                <p:cNvCxnSpPr/>
                <p:nvPr userDrawn="1"/>
              </p:nvCxnSpPr>
              <p:spPr bwMode="ltGray">
                <a:xfrm>
                  <a:off x="416577" y="750920"/>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0"/>
                <p:cNvCxnSpPr/>
                <p:nvPr userDrawn="1"/>
              </p:nvCxnSpPr>
              <p:spPr bwMode="ltGray">
                <a:xfrm rot="5400000">
                  <a:off x="417360" y="750126"/>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3"/>
              <p:cNvGrpSpPr>
                <a:grpSpLocks/>
              </p:cNvGrpSpPr>
              <p:nvPr userDrawn="1"/>
            </p:nvGrpSpPr>
            <p:grpSpPr bwMode="auto">
              <a:xfrm>
                <a:off x="6502282" y="226590"/>
                <a:ext cx="228576" cy="228597"/>
                <a:chOff x="417116" y="636620"/>
                <a:chExt cx="228576" cy="228597"/>
              </a:xfrm>
            </p:grpSpPr>
            <p:cxnSp>
              <p:nvCxnSpPr>
                <p:cNvPr id="45" name="Straight Connector 37"/>
                <p:cNvCxnSpPr/>
                <p:nvPr userDrawn="1"/>
              </p:nvCxnSpPr>
              <p:spPr bwMode="ltGray">
                <a:xfrm>
                  <a:off x="41711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8"/>
                <p:cNvCxnSpPr/>
                <p:nvPr userDrawn="1"/>
              </p:nvCxnSpPr>
              <p:spPr bwMode="ltGray">
                <a:xfrm rot="5400000">
                  <a:off x="417106"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4"/>
              <p:cNvGrpSpPr>
                <a:grpSpLocks/>
              </p:cNvGrpSpPr>
              <p:nvPr userDrawn="1"/>
            </p:nvGrpSpPr>
            <p:grpSpPr bwMode="auto">
              <a:xfrm>
                <a:off x="8557879" y="226590"/>
                <a:ext cx="228576" cy="228597"/>
                <a:chOff x="417656" y="636620"/>
                <a:chExt cx="228576" cy="228597"/>
              </a:xfrm>
            </p:grpSpPr>
            <p:cxnSp>
              <p:nvCxnSpPr>
                <p:cNvPr id="43" name="Straight Connector 42"/>
                <p:cNvCxnSpPr/>
                <p:nvPr userDrawn="1"/>
              </p:nvCxnSpPr>
              <p:spPr bwMode="ltGray">
                <a:xfrm>
                  <a:off x="417656" y="750919"/>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36"/>
                <p:cNvCxnSpPr/>
                <p:nvPr userDrawn="1"/>
              </p:nvCxnSpPr>
              <p:spPr bwMode="ltGray">
                <a:xfrm rot="5400000">
                  <a:off x="417646"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6" name="Group 45"/>
            <p:cNvGrpSpPr>
              <a:grpSpLocks/>
            </p:cNvGrpSpPr>
            <p:nvPr userDrawn="1"/>
          </p:nvGrpSpPr>
          <p:grpSpPr bwMode="auto">
            <a:xfrm>
              <a:off x="337081" y="4332683"/>
              <a:ext cx="8449374" cy="228597"/>
              <a:chOff x="337081" y="225717"/>
              <a:chExt cx="8449374" cy="228597"/>
            </a:xfrm>
          </p:grpSpPr>
          <p:grpSp>
            <p:nvGrpSpPr>
              <p:cNvPr id="23" name="Group 46"/>
              <p:cNvGrpSpPr>
                <a:grpSpLocks/>
              </p:cNvGrpSpPr>
              <p:nvPr userDrawn="1"/>
            </p:nvGrpSpPr>
            <p:grpSpPr bwMode="auto">
              <a:xfrm>
                <a:off x="337081" y="225717"/>
                <a:ext cx="228576" cy="228597"/>
                <a:chOff x="417083" y="635747"/>
                <a:chExt cx="228576" cy="228597"/>
              </a:xfrm>
            </p:grpSpPr>
            <p:cxnSp>
              <p:nvCxnSpPr>
                <p:cNvPr id="36" name="Straight Connector 35"/>
                <p:cNvCxnSpPr/>
                <p:nvPr userDrawn="1"/>
              </p:nvCxnSpPr>
              <p:spPr bwMode="ltGray">
                <a:xfrm>
                  <a:off x="417083"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072"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47"/>
              <p:cNvGrpSpPr>
                <a:grpSpLocks/>
              </p:cNvGrpSpPr>
              <p:nvPr userDrawn="1"/>
            </p:nvGrpSpPr>
            <p:grpSpPr bwMode="auto">
              <a:xfrm>
                <a:off x="2392678" y="225717"/>
                <a:ext cx="228576" cy="228597"/>
                <a:chOff x="417624" y="635747"/>
                <a:chExt cx="228576" cy="228597"/>
              </a:xfrm>
            </p:grpSpPr>
            <p:cxnSp>
              <p:nvCxnSpPr>
                <p:cNvPr id="34" name="Straight Connector 33"/>
                <p:cNvCxnSpPr/>
                <p:nvPr userDrawn="1"/>
              </p:nvCxnSpPr>
              <p:spPr bwMode="ltGray">
                <a:xfrm>
                  <a:off x="417624"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613"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48"/>
              <p:cNvGrpSpPr>
                <a:grpSpLocks/>
              </p:cNvGrpSpPr>
              <p:nvPr userDrawn="1"/>
            </p:nvGrpSpPr>
            <p:grpSpPr bwMode="auto">
              <a:xfrm>
                <a:off x="4446687" y="225717"/>
                <a:ext cx="230163" cy="228597"/>
                <a:chOff x="416577" y="635747"/>
                <a:chExt cx="230163" cy="228597"/>
              </a:xfrm>
            </p:grpSpPr>
            <p:cxnSp>
              <p:nvCxnSpPr>
                <p:cNvPr id="32" name="Straight Connector 31"/>
                <p:cNvCxnSpPr/>
                <p:nvPr userDrawn="1"/>
              </p:nvCxnSpPr>
              <p:spPr bwMode="ltGray">
                <a:xfrm>
                  <a:off x="416577" y="750046"/>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360" y="74925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9"/>
              <p:cNvGrpSpPr>
                <a:grpSpLocks/>
              </p:cNvGrpSpPr>
              <p:nvPr userDrawn="1"/>
            </p:nvGrpSpPr>
            <p:grpSpPr bwMode="auto">
              <a:xfrm>
                <a:off x="6502282" y="225717"/>
                <a:ext cx="228576" cy="228597"/>
                <a:chOff x="417116" y="635747"/>
                <a:chExt cx="228576" cy="228597"/>
              </a:xfrm>
            </p:grpSpPr>
            <p:cxnSp>
              <p:nvCxnSpPr>
                <p:cNvPr id="30" name="Straight Connector 29"/>
                <p:cNvCxnSpPr/>
                <p:nvPr userDrawn="1"/>
              </p:nvCxnSpPr>
              <p:spPr bwMode="ltGray">
                <a:xfrm>
                  <a:off x="41711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106"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50"/>
              <p:cNvGrpSpPr>
                <a:grpSpLocks/>
              </p:cNvGrpSpPr>
              <p:nvPr userDrawn="1"/>
            </p:nvGrpSpPr>
            <p:grpSpPr bwMode="auto">
              <a:xfrm>
                <a:off x="8557879" y="225717"/>
                <a:ext cx="228576" cy="228597"/>
                <a:chOff x="417656" y="635747"/>
                <a:chExt cx="228576" cy="228597"/>
              </a:xfrm>
            </p:grpSpPr>
            <p:cxnSp>
              <p:nvCxnSpPr>
                <p:cNvPr id="28" name="Straight Connector 27"/>
                <p:cNvCxnSpPr/>
                <p:nvPr userDrawn="1"/>
              </p:nvCxnSpPr>
              <p:spPr bwMode="ltGray">
                <a:xfrm>
                  <a:off x="417656" y="750046"/>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646"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61"/>
            <p:cNvGrpSpPr>
              <a:grpSpLocks/>
            </p:cNvGrpSpPr>
            <p:nvPr userDrawn="1"/>
          </p:nvGrpSpPr>
          <p:grpSpPr bwMode="auto">
            <a:xfrm>
              <a:off x="337081" y="6386877"/>
              <a:ext cx="8449374" cy="228598"/>
              <a:chOff x="337081" y="226429"/>
              <a:chExt cx="8449374" cy="228598"/>
            </a:xfrm>
          </p:grpSpPr>
          <p:grpSp>
            <p:nvGrpSpPr>
              <p:cNvPr id="8" name="Group 62"/>
              <p:cNvGrpSpPr>
                <a:grpSpLocks/>
              </p:cNvGrpSpPr>
              <p:nvPr userDrawn="1"/>
            </p:nvGrpSpPr>
            <p:grpSpPr bwMode="auto">
              <a:xfrm>
                <a:off x="337081" y="226429"/>
                <a:ext cx="228576" cy="228597"/>
                <a:chOff x="417083" y="636459"/>
                <a:chExt cx="228576" cy="228597"/>
              </a:xfrm>
            </p:grpSpPr>
            <p:cxnSp>
              <p:nvCxnSpPr>
                <p:cNvPr id="21" name="Straight Connector 20"/>
                <p:cNvCxnSpPr/>
                <p:nvPr userDrawn="1"/>
              </p:nvCxnSpPr>
              <p:spPr bwMode="ltGray">
                <a:xfrm>
                  <a:off x="417083"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072"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63"/>
              <p:cNvGrpSpPr>
                <a:grpSpLocks/>
              </p:cNvGrpSpPr>
              <p:nvPr userDrawn="1"/>
            </p:nvGrpSpPr>
            <p:grpSpPr bwMode="auto">
              <a:xfrm>
                <a:off x="2392678" y="226429"/>
                <a:ext cx="228576" cy="228597"/>
                <a:chOff x="417624" y="636459"/>
                <a:chExt cx="228576" cy="228597"/>
              </a:xfrm>
            </p:grpSpPr>
            <p:cxnSp>
              <p:nvCxnSpPr>
                <p:cNvPr id="19" name="Straight Connector 18"/>
                <p:cNvCxnSpPr/>
                <p:nvPr userDrawn="1"/>
              </p:nvCxnSpPr>
              <p:spPr bwMode="ltGray">
                <a:xfrm>
                  <a:off x="417624"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613"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64"/>
              <p:cNvGrpSpPr>
                <a:grpSpLocks/>
              </p:cNvGrpSpPr>
              <p:nvPr userDrawn="1"/>
            </p:nvGrpSpPr>
            <p:grpSpPr bwMode="auto">
              <a:xfrm>
                <a:off x="4446687" y="226430"/>
                <a:ext cx="230163" cy="228597"/>
                <a:chOff x="416577" y="636460"/>
                <a:chExt cx="230163" cy="228597"/>
              </a:xfrm>
            </p:grpSpPr>
            <p:cxnSp>
              <p:nvCxnSpPr>
                <p:cNvPr id="17" name="Straight Connector 16"/>
                <p:cNvCxnSpPr/>
                <p:nvPr userDrawn="1"/>
              </p:nvCxnSpPr>
              <p:spPr bwMode="ltGray">
                <a:xfrm>
                  <a:off x="416577" y="750759"/>
                  <a:ext cx="230163"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360" y="74996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5"/>
              <p:cNvGrpSpPr>
                <a:grpSpLocks/>
              </p:cNvGrpSpPr>
              <p:nvPr userDrawn="1"/>
            </p:nvGrpSpPr>
            <p:grpSpPr bwMode="auto">
              <a:xfrm>
                <a:off x="6502282" y="226429"/>
                <a:ext cx="228576" cy="228597"/>
                <a:chOff x="417116" y="636459"/>
                <a:chExt cx="228576" cy="228597"/>
              </a:xfrm>
            </p:grpSpPr>
            <p:cxnSp>
              <p:nvCxnSpPr>
                <p:cNvPr id="15" name="Straight Connector 14"/>
                <p:cNvCxnSpPr/>
                <p:nvPr userDrawn="1"/>
              </p:nvCxnSpPr>
              <p:spPr bwMode="ltGray">
                <a:xfrm>
                  <a:off x="41711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106"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6"/>
              <p:cNvGrpSpPr>
                <a:grpSpLocks/>
              </p:cNvGrpSpPr>
              <p:nvPr userDrawn="1"/>
            </p:nvGrpSpPr>
            <p:grpSpPr bwMode="auto">
              <a:xfrm>
                <a:off x="8557879" y="226429"/>
                <a:ext cx="228576" cy="228597"/>
                <a:chOff x="417656" y="636459"/>
                <a:chExt cx="228576" cy="228597"/>
              </a:xfrm>
            </p:grpSpPr>
            <p:cxnSp>
              <p:nvCxnSpPr>
                <p:cNvPr id="13" name="Straight Connector 12"/>
                <p:cNvCxnSpPr/>
                <p:nvPr userDrawn="1"/>
              </p:nvCxnSpPr>
              <p:spPr bwMode="ltGray">
                <a:xfrm>
                  <a:off x="417656" y="750758"/>
                  <a:ext cx="22857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bwMode="ltGray">
                <a:xfrm rot="5400000">
                  <a:off x="417646"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68" name="Rectangle 67"/>
          <p:cNvSpPr/>
          <p:nvPr userDrawn="1"/>
        </p:nvSpPr>
        <p:spPr bwMode="white">
          <a:xfrm>
            <a:off x="577850" y="466725"/>
            <a:ext cx="8002588" cy="18192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FS Joey" pitchFamily="50" charset="0"/>
            </a:endParaRPr>
          </a:p>
        </p:txBody>
      </p:sp>
      <p:pic>
        <p:nvPicPr>
          <p:cNvPr id="69" name="Picture 77" descr="Logo-format-300-BW.png"/>
          <p:cNvPicPr>
            <a:picLocks noChangeAspect="1"/>
          </p:cNvPicPr>
          <p:nvPr userDrawn="1"/>
        </p:nvPicPr>
        <p:blipFill>
          <a:blip r:embed="rId3"/>
          <a:srcRect/>
          <a:stretch>
            <a:fillRect/>
          </a:stretch>
        </p:blipFill>
        <p:spPr bwMode="gray">
          <a:xfrm>
            <a:off x="8034338" y="6362700"/>
            <a:ext cx="492125" cy="417513"/>
          </a:xfrm>
          <a:prstGeom prst="rect">
            <a:avLst/>
          </a:prstGeom>
          <a:noFill/>
          <a:ln w="9525">
            <a:noFill/>
            <a:miter lim="800000"/>
            <a:headEnd/>
            <a:tailEnd/>
          </a:ln>
        </p:spPr>
      </p:pic>
      <p:sp>
        <p:nvSpPr>
          <p:cNvPr id="328" name="Title 1"/>
          <p:cNvSpPr>
            <a:spLocks noGrp="1"/>
          </p:cNvSpPr>
          <p:nvPr>
            <p:ph type="ctrTitle"/>
          </p:nvPr>
        </p:nvSpPr>
        <p:spPr bwMode="black">
          <a:xfrm>
            <a:off x="911584" y="657900"/>
            <a:ext cx="7306999" cy="1457340"/>
          </a:xfrm>
        </p:spPr>
        <p:txBody>
          <a:bodyPr>
            <a:noAutofit/>
          </a:bodyPr>
          <a:lstStyle>
            <a:lvl1pPr algn="l">
              <a:lnSpc>
                <a:spcPct val="90000"/>
              </a:lnSpc>
              <a:defRPr sz="3200" b="0">
                <a:solidFill>
                  <a:schemeClr val="bg1"/>
                </a:solidFill>
                <a:latin typeface="Calibri"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77850" y="1489286"/>
            <a:ext cx="8113713" cy="4464050"/>
          </a:xfr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bwMode="black">
          <a:xfrm>
            <a:off x="576072" y="182880"/>
            <a:ext cx="8119872" cy="731520"/>
          </a:xfrm>
          <a:prstGeom prst="rect">
            <a:avLst/>
          </a:prstGeom>
        </p:spPr>
        <p:txBody>
          <a:bodyPr rtlCol="0">
            <a:noAutofit/>
          </a:bodyPr>
          <a:lstStyle/>
          <a:p>
            <a:r>
              <a:rPr lang="en-US" smtClean="0"/>
              <a:t>Click to edit Master title style</a:t>
            </a:r>
            <a:endParaRPr lang="en-US" dirty="0"/>
          </a:p>
        </p:txBody>
      </p:sp>
      <p:sp>
        <p:nvSpPr>
          <p:cNvPr id="14" name="Text Placeholder 13"/>
          <p:cNvSpPr>
            <a:spLocks noGrp="1"/>
          </p:cNvSpPr>
          <p:nvPr>
            <p:ph type="body" sz="quarter" idx="13"/>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4"/>
          </p:nvPr>
        </p:nvSpPr>
        <p:spPr/>
        <p:txBody>
          <a:bodyPr/>
          <a:lstStyle>
            <a:lvl1pPr>
              <a:defRPr/>
            </a:lvl1pPr>
          </a:lstStyle>
          <a:p>
            <a:pPr>
              <a:defRPr/>
            </a:pPr>
            <a:fld id="{E889BA5D-8041-4122-863C-1A1A0768F790}" type="slidenum">
              <a:rPr lang="en-US"/>
              <a:pPr>
                <a:defRPr/>
              </a:pPr>
              <a:t>‹#›</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Question">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79"/>
          <p:cNvGrpSpPr>
            <a:grpSpLocks/>
          </p:cNvGrpSpPr>
          <p:nvPr/>
        </p:nvGrpSpPr>
        <p:grpSpPr bwMode="auto">
          <a:xfrm>
            <a:off x="344488" y="225425"/>
            <a:ext cx="8448675" cy="6389688"/>
            <a:chOff x="337081" y="225878"/>
            <a:chExt cx="8449374" cy="6389597"/>
          </a:xfrm>
        </p:grpSpPr>
        <p:grpSp>
          <p:nvGrpSpPr>
            <p:cNvPr id="6" name="Group 28"/>
            <p:cNvGrpSpPr>
              <a:grpSpLocks/>
            </p:cNvGrpSpPr>
            <p:nvPr userDrawn="1"/>
          </p:nvGrpSpPr>
          <p:grpSpPr bwMode="auto">
            <a:xfrm>
              <a:off x="337081" y="225877"/>
              <a:ext cx="8449374" cy="228598"/>
              <a:chOff x="337081" y="225877"/>
              <a:chExt cx="8449374" cy="228598"/>
            </a:xfrm>
          </p:grpSpPr>
          <p:grpSp>
            <p:nvGrpSpPr>
              <p:cNvPr id="55" name="Group 15"/>
              <p:cNvGrpSpPr>
                <a:grpSpLocks/>
              </p:cNvGrpSpPr>
              <p:nvPr userDrawn="1"/>
            </p:nvGrpSpPr>
            <p:grpSpPr bwMode="auto">
              <a:xfrm>
                <a:off x="337081" y="225878"/>
                <a:ext cx="228619" cy="228597"/>
                <a:chOff x="417083" y="635908"/>
                <a:chExt cx="228619" cy="228597"/>
              </a:xfrm>
            </p:grpSpPr>
            <p:cxnSp>
              <p:nvCxnSpPr>
                <p:cNvPr id="68" name="Straight Connector 13"/>
                <p:cNvCxnSpPr/>
                <p:nvPr userDrawn="1"/>
              </p:nvCxnSpPr>
              <p:spPr bwMode="ltGray">
                <a:xfrm>
                  <a:off x="41708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14"/>
                <p:cNvCxnSpPr/>
                <p:nvPr userDrawn="1"/>
              </p:nvCxnSpPr>
              <p:spPr bwMode="ltGray">
                <a:xfrm rot="5400000">
                  <a:off x="41709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6" name="Group 16"/>
              <p:cNvGrpSpPr>
                <a:grpSpLocks/>
              </p:cNvGrpSpPr>
              <p:nvPr userDrawn="1"/>
            </p:nvGrpSpPr>
            <p:grpSpPr bwMode="auto">
              <a:xfrm>
                <a:off x="2391476" y="225877"/>
                <a:ext cx="230206" cy="228597"/>
                <a:chOff x="416422" y="635907"/>
                <a:chExt cx="230206" cy="228597"/>
              </a:xfrm>
            </p:grpSpPr>
            <p:cxnSp>
              <p:nvCxnSpPr>
                <p:cNvPr id="66" name="Straight Connector 17"/>
                <p:cNvCxnSpPr/>
                <p:nvPr userDrawn="1"/>
              </p:nvCxnSpPr>
              <p:spPr bwMode="ltGray">
                <a:xfrm>
                  <a:off x="416422" y="750206"/>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18"/>
                <p:cNvCxnSpPr/>
                <p:nvPr userDrawn="1"/>
              </p:nvCxnSpPr>
              <p:spPr bwMode="ltGray">
                <a:xfrm rot="5400000">
                  <a:off x="417227" y="749412"/>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7" name="Group 19"/>
              <p:cNvGrpSpPr>
                <a:grpSpLocks/>
              </p:cNvGrpSpPr>
              <p:nvPr userDrawn="1"/>
            </p:nvGrpSpPr>
            <p:grpSpPr bwMode="auto">
              <a:xfrm>
                <a:off x="4447458" y="225878"/>
                <a:ext cx="228619" cy="228597"/>
                <a:chOff x="417348" y="635908"/>
                <a:chExt cx="228619" cy="228597"/>
              </a:xfrm>
            </p:grpSpPr>
            <p:cxnSp>
              <p:nvCxnSpPr>
                <p:cNvPr id="64" name="Straight Connector 63"/>
                <p:cNvCxnSpPr/>
                <p:nvPr userDrawn="1"/>
              </p:nvCxnSpPr>
              <p:spPr bwMode="ltGray">
                <a:xfrm>
                  <a:off x="417348"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21"/>
                <p:cNvCxnSpPr/>
                <p:nvPr userDrawn="1"/>
              </p:nvCxnSpPr>
              <p:spPr bwMode="ltGray">
                <a:xfrm rot="5400000">
                  <a:off x="417359"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8" name="Group 22"/>
              <p:cNvGrpSpPr>
                <a:grpSpLocks/>
              </p:cNvGrpSpPr>
              <p:nvPr userDrawn="1"/>
            </p:nvGrpSpPr>
            <p:grpSpPr bwMode="auto">
              <a:xfrm>
                <a:off x="6501853" y="225877"/>
                <a:ext cx="230207" cy="228597"/>
                <a:chOff x="416687" y="635907"/>
                <a:chExt cx="230207" cy="228597"/>
              </a:xfrm>
            </p:grpSpPr>
            <p:cxnSp>
              <p:nvCxnSpPr>
                <p:cNvPr id="62" name="Straight Connector 23"/>
                <p:cNvCxnSpPr/>
                <p:nvPr userDrawn="1"/>
              </p:nvCxnSpPr>
              <p:spPr bwMode="ltGray">
                <a:xfrm>
                  <a:off x="416687" y="750206"/>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24"/>
                <p:cNvCxnSpPr/>
                <p:nvPr userDrawn="1"/>
              </p:nvCxnSpPr>
              <p:spPr bwMode="ltGray">
                <a:xfrm rot="5400000">
                  <a:off x="417492" y="749412"/>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9" name="Group 25"/>
              <p:cNvGrpSpPr>
                <a:grpSpLocks/>
              </p:cNvGrpSpPr>
              <p:nvPr userDrawn="1"/>
            </p:nvGrpSpPr>
            <p:grpSpPr bwMode="auto">
              <a:xfrm>
                <a:off x="8557836" y="225878"/>
                <a:ext cx="228619" cy="228597"/>
                <a:chOff x="417613" y="635908"/>
                <a:chExt cx="228619" cy="228597"/>
              </a:xfrm>
            </p:grpSpPr>
            <p:cxnSp>
              <p:nvCxnSpPr>
                <p:cNvPr id="60" name="Straight Connector 59"/>
                <p:cNvCxnSpPr/>
                <p:nvPr userDrawn="1"/>
              </p:nvCxnSpPr>
              <p:spPr bwMode="ltGray">
                <a:xfrm>
                  <a:off x="417613" y="750207"/>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userDrawn="1"/>
              </p:nvCxnSpPr>
              <p:spPr bwMode="ltGray">
                <a:xfrm rot="5400000">
                  <a:off x="417624" y="750207"/>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7" name="Group 29"/>
            <p:cNvGrpSpPr>
              <a:grpSpLocks/>
            </p:cNvGrpSpPr>
            <p:nvPr userDrawn="1"/>
          </p:nvGrpSpPr>
          <p:grpSpPr bwMode="auto">
            <a:xfrm>
              <a:off x="337081" y="2280073"/>
              <a:ext cx="8449374" cy="228597"/>
              <a:chOff x="337081" y="226590"/>
              <a:chExt cx="8449374" cy="228597"/>
            </a:xfrm>
          </p:grpSpPr>
          <p:grpSp>
            <p:nvGrpSpPr>
              <p:cNvPr id="40" name="Group 30"/>
              <p:cNvGrpSpPr>
                <a:grpSpLocks/>
              </p:cNvGrpSpPr>
              <p:nvPr userDrawn="1"/>
            </p:nvGrpSpPr>
            <p:grpSpPr bwMode="auto">
              <a:xfrm>
                <a:off x="337081" y="226590"/>
                <a:ext cx="228619" cy="228597"/>
                <a:chOff x="417083" y="636620"/>
                <a:chExt cx="228619" cy="228597"/>
              </a:xfrm>
            </p:grpSpPr>
            <p:cxnSp>
              <p:nvCxnSpPr>
                <p:cNvPr id="53" name="Straight Connector 52"/>
                <p:cNvCxnSpPr/>
                <p:nvPr userDrawn="1"/>
              </p:nvCxnSpPr>
              <p:spPr bwMode="ltGray">
                <a:xfrm>
                  <a:off x="41708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userDrawn="1"/>
              </p:nvCxnSpPr>
              <p:spPr bwMode="ltGray">
                <a:xfrm rot="5400000">
                  <a:off x="41709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Group 31"/>
              <p:cNvGrpSpPr>
                <a:grpSpLocks/>
              </p:cNvGrpSpPr>
              <p:nvPr userDrawn="1"/>
            </p:nvGrpSpPr>
            <p:grpSpPr bwMode="auto">
              <a:xfrm>
                <a:off x="2391476" y="226590"/>
                <a:ext cx="230206" cy="228597"/>
                <a:chOff x="416422" y="636620"/>
                <a:chExt cx="230206" cy="228597"/>
              </a:xfrm>
            </p:grpSpPr>
            <p:cxnSp>
              <p:nvCxnSpPr>
                <p:cNvPr id="51" name="Straight Connector 50"/>
                <p:cNvCxnSpPr/>
                <p:nvPr userDrawn="1"/>
              </p:nvCxnSpPr>
              <p:spPr bwMode="ltGray">
                <a:xfrm>
                  <a:off x="416422" y="750919"/>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ltGray">
                <a:xfrm rot="5400000">
                  <a:off x="417227" y="750125"/>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Group 32"/>
              <p:cNvGrpSpPr>
                <a:grpSpLocks/>
              </p:cNvGrpSpPr>
              <p:nvPr userDrawn="1"/>
            </p:nvGrpSpPr>
            <p:grpSpPr bwMode="auto">
              <a:xfrm>
                <a:off x="4447458" y="226590"/>
                <a:ext cx="228619" cy="228597"/>
                <a:chOff x="417348" y="636620"/>
                <a:chExt cx="228619" cy="228597"/>
              </a:xfrm>
            </p:grpSpPr>
            <p:cxnSp>
              <p:nvCxnSpPr>
                <p:cNvPr id="49" name="Straight Connector 39"/>
                <p:cNvCxnSpPr/>
                <p:nvPr userDrawn="1"/>
              </p:nvCxnSpPr>
              <p:spPr bwMode="ltGray">
                <a:xfrm>
                  <a:off x="417348"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0"/>
                <p:cNvCxnSpPr/>
                <p:nvPr userDrawn="1"/>
              </p:nvCxnSpPr>
              <p:spPr bwMode="ltGray">
                <a:xfrm rot="5400000">
                  <a:off x="417359"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Group 33"/>
              <p:cNvGrpSpPr>
                <a:grpSpLocks/>
              </p:cNvGrpSpPr>
              <p:nvPr userDrawn="1"/>
            </p:nvGrpSpPr>
            <p:grpSpPr bwMode="auto">
              <a:xfrm>
                <a:off x="6501853" y="226590"/>
                <a:ext cx="230207" cy="228597"/>
                <a:chOff x="416687" y="636620"/>
                <a:chExt cx="230207" cy="228597"/>
              </a:xfrm>
            </p:grpSpPr>
            <p:cxnSp>
              <p:nvCxnSpPr>
                <p:cNvPr id="47" name="Straight Connector 37"/>
                <p:cNvCxnSpPr/>
                <p:nvPr userDrawn="1"/>
              </p:nvCxnSpPr>
              <p:spPr bwMode="ltGray">
                <a:xfrm>
                  <a:off x="416687" y="750919"/>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38"/>
                <p:cNvCxnSpPr/>
                <p:nvPr userDrawn="1"/>
              </p:nvCxnSpPr>
              <p:spPr bwMode="ltGray">
                <a:xfrm rot="5400000">
                  <a:off x="417492" y="750125"/>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4" name="Group 34"/>
              <p:cNvGrpSpPr>
                <a:grpSpLocks/>
              </p:cNvGrpSpPr>
              <p:nvPr userDrawn="1"/>
            </p:nvGrpSpPr>
            <p:grpSpPr bwMode="auto">
              <a:xfrm>
                <a:off x="8557836" y="226590"/>
                <a:ext cx="228619" cy="228597"/>
                <a:chOff x="417613" y="636620"/>
                <a:chExt cx="228619" cy="228597"/>
              </a:xfrm>
            </p:grpSpPr>
            <p:cxnSp>
              <p:nvCxnSpPr>
                <p:cNvPr id="45" name="Straight Connector 44"/>
                <p:cNvCxnSpPr/>
                <p:nvPr userDrawn="1"/>
              </p:nvCxnSpPr>
              <p:spPr bwMode="ltGray">
                <a:xfrm>
                  <a:off x="417613" y="750919"/>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36"/>
                <p:cNvCxnSpPr/>
                <p:nvPr userDrawn="1"/>
              </p:nvCxnSpPr>
              <p:spPr bwMode="ltGray">
                <a:xfrm rot="5400000">
                  <a:off x="417624" y="750919"/>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 name="Group 45"/>
            <p:cNvGrpSpPr>
              <a:grpSpLocks/>
            </p:cNvGrpSpPr>
            <p:nvPr userDrawn="1"/>
          </p:nvGrpSpPr>
          <p:grpSpPr bwMode="auto">
            <a:xfrm>
              <a:off x="337081" y="4332682"/>
              <a:ext cx="8449374" cy="228598"/>
              <a:chOff x="337081" y="225716"/>
              <a:chExt cx="8449374" cy="228598"/>
            </a:xfrm>
          </p:grpSpPr>
          <p:grpSp>
            <p:nvGrpSpPr>
              <p:cNvPr id="25" name="Group 46"/>
              <p:cNvGrpSpPr>
                <a:grpSpLocks/>
              </p:cNvGrpSpPr>
              <p:nvPr userDrawn="1"/>
            </p:nvGrpSpPr>
            <p:grpSpPr bwMode="auto">
              <a:xfrm>
                <a:off x="337081" y="225717"/>
                <a:ext cx="228619" cy="228597"/>
                <a:chOff x="417083" y="635747"/>
                <a:chExt cx="228619" cy="228597"/>
              </a:xfrm>
            </p:grpSpPr>
            <p:cxnSp>
              <p:nvCxnSpPr>
                <p:cNvPr id="38" name="Straight Connector 37"/>
                <p:cNvCxnSpPr/>
                <p:nvPr userDrawn="1"/>
              </p:nvCxnSpPr>
              <p:spPr bwMode="ltGray">
                <a:xfrm>
                  <a:off x="41708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09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6" name="Group 47"/>
              <p:cNvGrpSpPr>
                <a:grpSpLocks/>
              </p:cNvGrpSpPr>
              <p:nvPr userDrawn="1"/>
            </p:nvGrpSpPr>
            <p:grpSpPr bwMode="auto">
              <a:xfrm>
                <a:off x="2391476" y="225716"/>
                <a:ext cx="230206" cy="228597"/>
                <a:chOff x="416422" y="635746"/>
                <a:chExt cx="230206" cy="228597"/>
              </a:xfrm>
            </p:grpSpPr>
            <p:cxnSp>
              <p:nvCxnSpPr>
                <p:cNvPr id="36" name="Straight Connector 35"/>
                <p:cNvCxnSpPr/>
                <p:nvPr userDrawn="1"/>
              </p:nvCxnSpPr>
              <p:spPr bwMode="ltGray">
                <a:xfrm>
                  <a:off x="416422" y="750045"/>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227" y="749251"/>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 name="Group 48"/>
              <p:cNvGrpSpPr>
                <a:grpSpLocks/>
              </p:cNvGrpSpPr>
              <p:nvPr userDrawn="1"/>
            </p:nvGrpSpPr>
            <p:grpSpPr bwMode="auto">
              <a:xfrm>
                <a:off x="4447458" y="225717"/>
                <a:ext cx="228619" cy="228597"/>
                <a:chOff x="417348" y="635747"/>
                <a:chExt cx="228619" cy="228597"/>
              </a:xfrm>
            </p:grpSpPr>
            <p:cxnSp>
              <p:nvCxnSpPr>
                <p:cNvPr id="34" name="Straight Connector 33"/>
                <p:cNvCxnSpPr/>
                <p:nvPr userDrawn="1"/>
              </p:nvCxnSpPr>
              <p:spPr bwMode="ltGray">
                <a:xfrm>
                  <a:off x="417348"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359"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 name="Group 49"/>
              <p:cNvGrpSpPr>
                <a:grpSpLocks/>
              </p:cNvGrpSpPr>
              <p:nvPr userDrawn="1"/>
            </p:nvGrpSpPr>
            <p:grpSpPr bwMode="auto">
              <a:xfrm>
                <a:off x="6501853" y="225716"/>
                <a:ext cx="230207" cy="228597"/>
                <a:chOff x="416687" y="635746"/>
                <a:chExt cx="230207" cy="228597"/>
              </a:xfrm>
            </p:grpSpPr>
            <p:cxnSp>
              <p:nvCxnSpPr>
                <p:cNvPr id="32" name="Straight Connector 31"/>
                <p:cNvCxnSpPr/>
                <p:nvPr userDrawn="1"/>
              </p:nvCxnSpPr>
              <p:spPr bwMode="ltGray">
                <a:xfrm>
                  <a:off x="416687" y="750045"/>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492" y="749251"/>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50"/>
              <p:cNvGrpSpPr>
                <a:grpSpLocks/>
              </p:cNvGrpSpPr>
              <p:nvPr userDrawn="1"/>
            </p:nvGrpSpPr>
            <p:grpSpPr bwMode="auto">
              <a:xfrm>
                <a:off x="8557836" y="225717"/>
                <a:ext cx="228619" cy="228597"/>
                <a:chOff x="417613" y="635747"/>
                <a:chExt cx="228619" cy="228597"/>
              </a:xfrm>
            </p:grpSpPr>
            <p:cxnSp>
              <p:nvCxnSpPr>
                <p:cNvPr id="30" name="Straight Connector 29"/>
                <p:cNvCxnSpPr/>
                <p:nvPr userDrawn="1"/>
              </p:nvCxnSpPr>
              <p:spPr bwMode="ltGray">
                <a:xfrm>
                  <a:off x="417613" y="750046"/>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624" y="750046"/>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9" name="Group 61"/>
            <p:cNvGrpSpPr>
              <a:grpSpLocks/>
            </p:cNvGrpSpPr>
            <p:nvPr userDrawn="1"/>
          </p:nvGrpSpPr>
          <p:grpSpPr bwMode="auto">
            <a:xfrm>
              <a:off x="337081" y="6386877"/>
              <a:ext cx="8449374" cy="228597"/>
              <a:chOff x="337081" y="226429"/>
              <a:chExt cx="8449374" cy="228597"/>
            </a:xfrm>
          </p:grpSpPr>
          <p:grpSp>
            <p:nvGrpSpPr>
              <p:cNvPr id="10" name="Group 62"/>
              <p:cNvGrpSpPr>
                <a:grpSpLocks/>
              </p:cNvGrpSpPr>
              <p:nvPr userDrawn="1"/>
            </p:nvGrpSpPr>
            <p:grpSpPr bwMode="auto">
              <a:xfrm>
                <a:off x="337081" y="226429"/>
                <a:ext cx="228619" cy="228597"/>
                <a:chOff x="417083" y="636459"/>
                <a:chExt cx="228619" cy="228597"/>
              </a:xfrm>
            </p:grpSpPr>
            <p:cxnSp>
              <p:nvCxnSpPr>
                <p:cNvPr id="23" name="Straight Connector 22"/>
                <p:cNvCxnSpPr/>
                <p:nvPr userDrawn="1"/>
              </p:nvCxnSpPr>
              <p:spPr bwMode="ltGray">
                <a:xfrm>
                  <a:off x="41708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ltGray">
                <a:xfrm rot="5400000">
                  <a:off x="41709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63"/>
              <p:cNvGrpSpPr>
                <a:grpSpLocks/>
              </p:cNvGrpSpPr>
              <p:nvPr userDrawn="1"/>
            </p:nvGrpSpPr>
            <p:grpSpPr bwMode="auto">
              <a:xfrm>
                <a:off x="2391476" y="226429"/>
                <a:ext cx="230206" cy="228597"/>
                <a:chOff x="416422" y="636459"/>
                <a:chExt cx="230206" cy="228597"/>
              </a:xfrm>
            </p:grpSpPr>
            <p:cxnSp>
              <p:nvCxnSpPr>
                <p:cNvPr id="21" name="Straight Connector 20"/>
                <p:cNvCxnSpPr/>
                <p:nvPr userDrawn="1"/>
              </p:nvCxnSpPr>
              <p:spPr bwMode="ltGray">
                <a:xfrm>
                  <a:off x="416422" y="750758"/>
                  <a:ext cx="230206"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bwMode="ltGray">
                <a:xfrm rot="5400000">
                  <a:off x="417227" y="749964"/>
                  <a:ext cx="228597" cy="1587"/>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64"/>
              <p:cNvGrpSpPr>
                <a:grpSpLocks/>
              </p:cNvGrpSpPr>
              <p:nvPr userDrawn="1"/>
            </p:nvGrpSpPr>
            <p:grpSpPr bwMode="auto">
              <a:xfrm>
                <a:off x="4447458" y="226429"/>
                <a:ext cx="228619" cy="228597"/>
                <a:chOff x="417348" y="636459"/>
                <a:chExt cx="228619" cy="228597"/>
              </a:xfrm>
            </p:grpSpPr>
            <p:cxnSp>
              <p:nvCxnSpPr>
                <p:cNvPr id="19" name="Straight Connector 18"/>
                <p:cNvCxnSpPr/>
                <p:nvPr userDrawn="1"/>
              </p:nvCxnSpPr>
              <p:spPr bwMode="ltGray">
                <a:xfrm>
                  <a:off x="417348"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bwMode="ltGray">
                <a:xfrm rot="5400000">
                  <a:off x="417359"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65"/>
              <p:cNvGrpSpPr>
                <a:grpSpLocks/>
              </p:cNvGrpSpPr>
              <p:nvPr userDrawn="1"/>
            </p:nvGrpSpPr>
            <p:grpSpPr bwMode="auto">
              <a:xfrm>
                <a:off x="6501853" y="226429"/>
                <a:ext cx="230207" cy="228597"/>
                <a:chOff x="416687" y="636459"/>
                <a:chExt cx="230207" cy="228597"/>
              </a:xfrm>
            </p:grpSpPr>
            <p:cxnSp>
              <p:nvCxnSpPr>
                <p:cNvPr id="17" name="Straight Connector 16"/>
                <p:cNvCxnSpPr/>
                <p:nvPr userDrawn="1"/>
              </p:nvCxnSpPr>
              <p:spPr bwMode="ltGray">
                <a:xfrm>
                  <a:off x="416687" y="750758"/>
                  <a:ext cx="23020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bwMode="ltGray">
                <a:xfrm rot="5400000">
                  <a:off x="417492" y="749964"/>
                  <a:ext cx="228597" cy="1588"/>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66"/>
              <p:cNvGrpSpPr>
                <a:grpSpLocks/>
              </p:cNvGrpSpPr>
              <p:nvPr userDrawn="1"/>
            </p:nvGrpSpPr>
            <p:grpSpPr bwMode="auto">
              <a:xfrm>
                <a:off x="8557836" y="226429"/>
                <a:ext cx="228619" cy="228597"/>
                <a:chOff x="417613" y="636459"/>
                <a:chExt cx="228619" cy="228597"/>
              </a:xfrm>
            </p:grpSpPr>
            <p:cxnSp>
              <p:nvCxnSpPr>
                <p:cNvPr id="15" name="Straight Connector 14"/>
                <p:cNvCxnSpPr/>
                <p:nvPr userDrawn="1"/>
              </p:nvCxnSpPr>
              <p:spPr bwMode="ltGray">
                <a:xfrm>
                  <a:off x="417613" y="750758"/>
                  <a:ext cx="228619"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ltGray">
                <a:xfrm rot="5400000">
                  <a:off x="417624" y="750758"/>
                  <a:ext cx="228597" cy="0"/>
                </a:xfrm>
                <a:prstGeom prst="line">
                  <a:avLst/>
                </a:prstGeom>
                <a:ln w="762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70" name="Rectangle 69"/>
          <p:cNvSpPr/>
          <p:nvPr/>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grpSp>
        <p:nvGrpSpPr>
          <p:cNvPr id="71" name="Group 74"/>
          <p:cNvGrpSpPr>
            <a:grpSpLocks/>
          </p:cNvGrpSpPr>
          <p:nvPr/>
        </p:nvGrpSpPr>
        <p:grpSpPr bwMode="auto">
          <a:xfrm>
            <a:off x="6754813" y="4564063"/>
            <a:ext cx="1806575" cy="1828800"/>
            <a:chOff x="6754761" y="4564626"/>
            <a:chExt cx="1806678" cy="1828800"/>
          </a:xfrm>
        </p:grpSpPr>
        <p:sp>
          <p:nvSpPr>
            <p:cNvPr id="72" name="Rectangle 71"/>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73" name="Picture 79" descr="Blue-WeCan.bmp"/>
            <p:cNvPicPr>
              <a:picLocks noChangeAspect="1"/>
            </p:cNvPicPr>
            <p:nvPr userDrawn="1"/>
          </p:nvPicPr>
          <p:blipFill>
            <a:blip r:embed="rId3"/>
            <a:srcRect/>
            <a:stretch>
              <a:fillRect/>
            </a:stretch>
          </p:blipFill>
          <p:spPr bwMode="auto">
            <a:xfrm>
              <a:off x="6903424" y="4706427"/>
              <a:ext cx="1154726" cy="256098"/>
            </a:xfrm>
            <a:prstGeom prst="rect">
              <a:avLst/>
            </a:prstGeom>
            <a:noFill/>
            <a:ln w="9525">
              <a:noFill/>
              <a:miter lim="800000"/>
              <a:headEnd/>
              <a:tailEnd/>
            </a:ln>
          </p:spPr>
        </p:pic>
        <p:pic>
          <p:nvPicPr>
            <p:cNvPr id="74" name="Picture 80"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5"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6" name="Elbow Connector 82"/>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7"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8" name="Elbow Connector 84"/>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grpSp>
        <p:nvGrpSpPr>
          <p:cNvPr id="79" name="Group 79"/>
          <p:cNvGrpSpPr>
            <a:grpSpLocks/>
          </p:cNvGrpSpPr>
          <p:nvPr userDrawn="1"/>
        </p:nvGrpSpPr>
        <p:grpSpPr bwMode="auto">
          <a:xfrm>
            <a:off x="344488" y="225425"/>
            <a:ext cx="8448675" cy="6389688"/>
            <a:chOff x="337081" y="225878"/>
            <a:chExt cx="8449374" cy="6389597"/>
          </a:xfrm>
        </p:grpSpPr>
        <p:grpSp>
          <p:nvGrpSpPr>
            <p:cNvPr id="80" name="Group 86"/>
            <p:cNvGrpSpPr>
              <a:grpSpLocks/>
            </p:cNvGrpSpPr>
            <p:nvPr userDrawn="1"/>
          </p:nvGrpSpPr>
          <p:grpSpPr bwMode="auto">
            <a:xfrm>
              <a:off x="337081" y="225877"/>
              <a:ext cx="8449374" cy="228598"/>
              <a:chOff x="337081" y="225877"/>
              <a:chExt cx="8449374" cy="228598"/>
            </a:xfrm>
          </p:grpSpPr>
          <p:grpSp>
            <p:nvGrpSpPr>
              <p:cNvPr id="130" name="Group 15"/>
              <p:cNvGrpSpPr>
                <a:grpSpLocks/>
              </p:cNvGrpSpPr>
              <p:nvPr userDrawn="1"/>
            </p:nvGrpSpPr>
            <p:grpSpPr bwMode="auto">
              <a:xfrm>
                <a:off x="337081" y="225878"/>
                <a:ext cx="228619" cy="228597"/>
                <a:chOff x="417083" y="635908"/>
                <a:chExt cx="228619" cy="228597"/>
              </a:xfrm>
            </p:grpSpPr>
            <p:cxnSp>
              <p:nvCxnSpPr>
                <p:cNvPr id="143" name="Straight Connector 13"/>
                <p:cNvCxnSpPr/>
                <p:nvPr userDrawn="1"/>
              </p:nvCxnSpPr>
              <p:spPr bwMode="ltGray">
                <a:xfrm>
                  <a:off x="417083" y="750207"/>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4" name="Straight Connector 14"/>
                <p:cNvCxnSpPr/>
                <p:nvPr userDrawn="1"/>
              </p:nvCxnSpPr>
              <p:spPr bwMode="ltGray">
                <a:xfrm rot="5400000">
                  <a:off x="417094"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1" name="Group 16"/>
              <p:cNvGrpSpPr>
                <a:grpSpLocks/>
              </p:cNvGrpSpPr>
              <p:nvPr userDrawn="1"/>
            </p:nvGrpSpPr>
            <p:grpSpPr bwMode="auto">
              <a:xfrm>
                <a:off x="2391476" y="225877"/>
                <a:ext cx="230206" cy="228597"/>
                <a:chOff x="416422" y="635907"/>
                <a:chExt cx="230206" cy="228597"/>
              </a:xfrm>
            </p:grpSpPr>
            <p:cxnSp>
              <p:nvCxnSpPr>
                <p:cNvPr id="141" name="Straight Connector 17"/>
                <p:cNvCxnSpPr/>
                <p:nvPr userDrawn="1"/>
              </p:nvCxnSpPr>
              <p:spPr bwMode="ltGray">
                <a:xfrm>
                  <a:off x="416422" y="750206"/>
                  <a:ext cx="23020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8"/>
                <p:cNvCxnSpPr/>
                <p:nvPr userDrawn="1"/>
              </p:nvCxnSpPr>
              <p:spPr bwMode="ltGray">
                <a:xfrm rot="5400000">
                  <a:off x="417227" y="749412"/>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2" name="Group 19"/>
              <p:cNvGrpSpPr>
                <a:grpSpLocks/>
              </p:cNvGrpSpPr>
              <p:nvPr userDrawn="1"/>
            </p:nvGrpSpPr>
            <p:grpSpPr bwMode="auto">
              <a:xfrm>
                <a:off x="4447458" y="225878"/>
                <a:ext cx="228619" cy="228597"/>
                <a:chOff x="417348" y="635908"/>
                <a:chExt cx="228619" cy="228597"/>
              </a:xfrm>
            </p:grpSpPr>
            <p:cxnSp>
              <p:nvCxnSpPr>
                <p:cNvPr id="139" name="Straight Connector 138"/>
                <p:cNvCxnSpPr/>
                <p:nvPr userDrawn="1"/>
              </p:nvCxnSpPr>
              <p:spPr bwMode="ltGray">
                <a:xfrm>
                  <a:off x="417348" y="750207"/>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0" name="Straight Connector 21"/>
                <p:cNvCxnSpPr/>
                <p:nvPr userDrawn="1"/>
              </p:nvCxnSpPr>
              <p:spPr bwMode="ltGray">
                <a:xfrm rot="5400000">
                  <a:off x="417359"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3" name="Group 22"/>
              <p:cNvGrpSpPr>
                <a:grpSpLocks/>
              </p:cNvGrpSpPr>
              <p:nvPr userDrawn="1"/>
            </p:nvGrpSpPr>
            <p:grpSpPr bwMode="auto">
              <a:xfrm>
                <a:off x="6501853" y="225877"/>
                <a:ext cx="230207" cy="228597"/>
                <a:chOff x="416687" y="635907"/>
                <a:chExt cx="230207" cy="228597"/>
              </a:xfrm>
            </p:grpSpPr>
            <p:cxnSp>
              <p:nvCxnSpPr>
                <p:cNvPr id="137" name="Straight Connector 23"/>
                <p:cNvCxnSpPr/>
                <p:nvPr userDrawn="1"/>
              </p:nvCxnSpPr>
              <p:spPr bwMode="ltGray">
                <a:xfrm>
                  <a:off x="416687" y="750206"/>
                  <a:ext cx="23020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8" name="Straight Connector 24"/>
                <p:cNvCxnSpPr/>
                <p:nvPr userDrawn="1"/>
              </p:nvCxnSpPr>
              <p:spPr bwMode="ltGray">
                <a:xfrm rot="5400000">
                  <a:off x="417492" y="749412"/>
                  <a:ext cx="228597" cy="1588"/>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4" name="Group 25"/>
              <p:cNvGrpSpPr>
                <a:grpSpLocks/>
              </p:cNvGrpSpPr>
              <p:nvPr userDrawn="1"/>
            </p:nvGrpSpPr>
            <p:grpSpPr bwMode="auto">
              <a:xfrm>
                <a:off x="8557836" y="225878"/>
                <a:ext cx="228619" cy="228597"/>
                <a:chOff x="417613" y="635908"/>
                <a:chExt cx="228619" cy="228597"/>
              </a:xfrm>
            </p:grpSpPr>
            <p:cxnSp>
              <p:nvCxnSpPr>
                <p:cNvPr id="135" name="Straight Connector 134"/>
                <p:cNvCxnSpPr/>
                <p:nvPr userDrawn="1"/>
              </p:nvCxnSpPr>
              <p:spPr bwMode="ltGray">
                <a:xfrm>
                  <a:off x="417613" y="750207"/>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userDrawn="1"/>
              </p:nvCxnSpPr>
              <p:spPr bwMode="ltGray">
                <a:xfrm rot="5400000">
                  <a:off x="417624" y="750207"/>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1" name="Group 29"/>
            <p:cNvGrpSpPr>
              <a:grpSpLocks/>
            </p:cNvGrpSpPr>
            <p:nvPr userDrawn="1"/>
          </p:nvGrpSpPr>
          <p:grpSpPr bwMode="auto">
            <a:xfrm>
              <a:off x="337081" y="2280073"/>
              <a:ext cx="8449374" cy="228597"/>
              <a:chOff x="337081" y="226590"/>
              <a:chExt cx="8449374" cy="228597"/>
            </a:xfrm>
          </p:grpSpPr>
          <p:grpSp>
            <p:nvGrpSpPr>
              <p:cNvPr id="115" name="Group 30"/>
              <p:cNvGrpSpPr>
                <a:grpSpLocks/>
              </p:cNvGrpSpPr>
              <p:nvPr userDrawn="1"/>
            </p:nvGrpSpPr>
            <p:grpSpPr bwMode="auto">
              <a:xfrm>
                <a:off x="337081" y="226590"/>
                <a:ext cx="228619" cy="228597"/>
                <a:chOff x="417083" y="636620"/>
                <a:chExt cx="228619" cy="228597"/>
              </a:xfrm>
            </p:grpSpPr>
            <p:cxnSp>
              <p:nvCxnSpPr>
                <p:cNvPr id="128" name="Straight Connector 127"/>
                <p:cNvCxnSpPr/>
                <p:nvPr userDrawn="1"/>
              </p:nvCxnSpPr>
              <p:spPr bwMode="ltGray">
                <a:xfrm>
                  <a:off x="417083" y="750919"/>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bwMode="ltGray">
                <a:xfrm rot="5400000">
                  <a:off x="417094"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6" name="Group 31"/>
              <p:cNvGrpSpPr>
                <a:grpSpLocks/>
              </p:cNvGrpSpPr>
              <p:nvPr userDrawn="1"/>
            </p:nvGrpSpPr>
            <p:grpSpPr bwMode="auto">
              <a:xfrm>
                <a:off x="2391476" y="226590"/>
                <a:ext cx="230206" cy="228597"/>
                <a:chOff x="416422" y="636620"/>
                <a:chExt cx="230206" cy="228597"/>
              </a:xfrm>
            </p:grpSpPr>
            <p:cxnSp>
              <p:nvCxnSpPr>
                <p:cNvPr id="126" name="Straight Connector 125"/>
                <p:cNvCxnSpPr/>
                <p:nvPr userDrawn="1"/>
              </p:nvCxnSpPr>
              <p:spPr bwMode="ltGray">
                <a:xfrm>
                  <a:off x="416422" y="750919"/>
                  <a:ext cx="23020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bwMode="ltGray">
                <a:xfrm rot="5400000">
                  <a:off x="417227" y="750125"/>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7" name="Group 32"/>
              <p:cNvGrpSpPr>
                <a:grpSpLocks/>
              </p:cNvGrpSpPr>
              <p:nvPr userDrawn="1"/>
            </p:nvGrpSpPr>
            <p:grpSpPr bwMode="auto">
              <a:xfrm>
                <a:off x="4447458" y="226590"/>
                <a:ext cx="228619" cy="228597"/>
                <a:chOff x="417348" y="636620"/>
                <a:chExt cx="228619" cy="228597"/>
              </a:xfrm>
            </p:grpSpPr>
            <p:cxnSp>
              <p:nvCxnSpPr>
                <p:cNvPr id="124" name="Straight Connector 39"/>
                <p:cNvCxnSpPr/>
                <p:nvPr userDrawn="1"/>
              </p:nvCxnSpPr>
              <p:spPr bwMode="ltGray">
                <a:xfrm>
                  <a:off x="417348" y="750919"/>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40"/>
                <p:cNvCxnSpPr/>
                <p:nvPr userDrawn="1"/>
              </p:nvCxnSpPr>
              <p:spPr bwMode="ltGray">
                <a:xfrm rot="5400000">
                  <a:off x="417359"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8" name="Group 33"/>
              <p:cNvGrpSpPr>
                <a:grpSpLocks/>
              </p:cNvGrpSpPr>
              <p:nvPr userDrawn="1"/>
            </p:nvGrpSpPr>
            <p:grpSpPr bwMode="auto">
              <a:xfrm>
                <a:off x="6501853" y="226590"/>
                <a:ext cx="230207" cy="228597"/>
                <a:chOff x="416687" y="636620"/>
                <a:chExt cx="230207" cy="228597"/>
              </a:xfrm>
            </p:grpSpPr>
            <p:cxnSp>
              <p:nvCxnSpPr>
                <p:cNvPr id="122" name="Straight Connector 37"/>
                <p:cNvCxnSpPr/>
                <p:nvPr userDrawn="1"/>
              </p:nvCxnSpPr>
              <p:spPr bwMode="ltGray">
                <a:xfrm>
                  <a:off x="416687" y="750919"/>
                  <a:ext cx="23020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38"/>
                <p:cNvCxnSpPr/>
                <p:nvPr userDrawn="1"/>
              </p:nvCxnSpPr>
              <p:spPr bwMode="ltGray">
                <a:xfrm rot="5400000">
                  <a:off x="417492" y="750125"/>
                  <a:ext cx="228597" cy="1588"/>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9" name="Group 34"/>
              <p:cNvGrpSpPr>
                <a:grpSpLocks/>
              </p:cNvGrpSpPr>
              <p:nvPr userDrawn="1"/>
            </p:nvGrpSpPr>
            <p:grpSpPr bwMode="auto">
              <a:xfrm>
                <a:off x="8557836" y="226590"/>
                <a:ext cx="228619" cy="228597"/>
                <a:chOff x="417613" y="636620"/>
                <a:chExt cx="228619" cy="228597"/>
              </a:xfrm>
            </p:grpSpPr>
            <p:cxnSp>
              <p:nvCxnSpPr>
                <p:cNvPr id="120" name="Straight Connector 119"/>
                <p:cNvCxnSpPr/>
                <p:nvPr userDrawn="1"/>
              </p:nvCxnSpPr>
              <p:spPr bwMode="ltGray">
                <a:xfrm>
                  <a:off x="417613" y="750919"/>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36"/>
                <p:cNvCxnSpPr/>
                <p:nvPr userDrawn="1"/>
              </p:nvCxnSpPr>
              <p:spPr bwMode="ltGray">
                <a:xfrm rot="5400000">
                  <a:off x="417624" y="750919"/>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3" name="Group 45"/>
            <p:cNvGrpSpPr>
              <a:grpSpLocks/>
            </p:cNvGrpSpPr>
            <p:nvPr userDrawn="1"/>
          </p:nvGrpSpPr>
          <p:grpSpPr bwMode="auto">
            <a:xfrm>
              <a:off x="337081" y="4332682"/>
              <a:ext cx="8449374" cy="228598"/>
              <a:chOff x="337081" y="225716"/>
              <a:chExt cx="8449374" cy="228598"/>
            </a:xfrm>
          </p:grpSpPr>
          <p:grpSp>
            <p:nvGrpSpPr>
              <p:cNvPr id="100" name="Group 46"/>
              <p:cNvGrpSpPr>
                <a:grpSpLocks/>
              </p:cNvGrpSpPr>
              <p:nvPr userDrawn="1"/>
            </p:nvGrpSpPr>
            <p:grpSpPr bwMode="auto">
              <a:xfrm>
                <a:off x="337081" y="225717"/>
                <a:ext cx="228619" cy="228597"/>
                <a:chOff x="417083" y="635747"/>
                <a:chExt cx="228619" cy="228597"/>
              </a:xfrm>
            </p:grpSpPr>
            <p:cxnSp>
              <p:nvCxnSpPr>
                <p:cNvPr id="113" name="Straight Connector 112"/>
                <p:cNvCxnSpPr/>
                <p:nvPr userDrawn="1"/>
              </p:nvCxnSpPr>
              <p:spPr bwMode="ltGray">
                <a:xfrm>
                  <a:off x="417083" y="750046"/>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94"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1" name="Group 47"/>
              <p:cNvGrpSpPr>
                <a:grpSpLocks/>
              </p:cNvGrpSpPr>
              <p:nvPr userDrawn="1"/>
            </p:nvGrpSpPr>
            <p:grpSpPr bwMode="auto">
              <a:xfrm>
                <a:off x="2391476" y="225716"/>
                <a:ext cx="230206" cy="228597"/>
                <a:chOff x="416422" y="635746"/>
                <a:chExt cx="230206" cy="228597"/>
              </a:xfrm>
            </p:grpSpPr>
            <p:cxnSp>
              <p:nvCxnSpPr>
                <p:cNvPr id="111" name="Straight Connector 110"/>
                <p:cNvCxnSpPr/>
                <p:nvPr userDrawn="1"/>
              </p:nvCxnSpPr>
              <p:spPr bwMode="ltGray">
                <a:xfrm>
                  <a:off x="416422" y="750045"/>
                  <a:ext cx="23020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227" y="749251"/>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2" name="Group 48"/>
              <p:cNvGrpSpPr>
                <a:grpSpLocks/>
              </p:cNvGrpSpPr>
              <p:nvPr userDrawn="1"/>
            </p:nvGrpSpPr>
            <p:grpSpPr bwMode="auto">
              <a:xfrm>
                <a:off x="4447458" y="225717"/>
                <a:ext cx="228619" cy="228597"/>
                <a:chOff x="417348" y="635747"/>
                <a:chExt cx="228619" cy="228597"/>
              </a:xfrm>
            </p:grpSpPr>
            <p:cxnSp>
              <p:nvCxnSpPr>
                <p:cNvPr id="109" name="Straight Connector 108"/>
                <p:cNvCxnSpPr/>
                <p:nvPr userDrawn="1"/>
              </p:nvCxnSpPr>
              <p:spPr bwMode="ltGray">
                <a:xfrm>
                  <a:off x="417348" y="750046"/>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359"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3" name="Group 49"/>
              <p:cNvGrpSpPr>
                <a:grpSpLocks/>
              </p:cNvGrpSpPr>
              <p:nvPr userDrawn="1"/>
            </p:nvGrpSpPr>
            <p:grpSpPr bwMode="auto">
              <a:xfrm>
                <a:off x="6501853" y="225716"/>
                <a:ext cx="230207" cy="228597"/>
                <a:chOff x="416687" y="635746"/>
                <a:chExt cx="230207" cy="228597"/>
              </a:xfrm>
            </p:grpSpPr>
            <p:cxnSp>
              <p:nvCxnSpPr>
                <p:cNvPr id="107" name="Straight Connector 106"/>
                <p:cNvCxnSpPr/>
                <p:nvPr userDrawn="1"/>
              </p:nvCxnSpPr>
              <p:spPr bwMode="ltGray">
                <a:xfrm>
                  <a:off x="416687" y="750045"/>
                  <a:ext cx="23020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bwMode="ltGray">
                <a:xfrm rot="5400000">
                  <a:off x="417492" y="749251"/>
                  <a:ext cx="228597" cy="1588"/>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4" name="Group 50"/>
              <p:cNvGrpSpPr>
                <a:grpSpLocks/>
              </p:cNvGrpSpPr>
              <p:nvPr userDrawn="1"/>
            </p:nvGrpSpPr>
            <p:grpSpPr bwMode="auto">
              <a:xfrm>
                <a:off x="8557836" y="225717"/>
                <a:ext cx="228619" cy="228597"/>
                <a:chOff x="417613" y="635747"/>
                <a:chExt cx="228619" cy="228597"/>
              </a:xfrm>
            </p:grpSpPr>
            <p:cxnSp>
              <p:nvCxnSpPr>
                <p:cNvPr id="105" name="Straight Connector 104"/>
                <p:cNvCxnSpPr/>
                <p:nvPr userDrawn="1"/>
              </p:nvCxnSpPr>
              <p:spPr bwMode="ltGray">
                <a:xfrm>
                  <a:off x="417613" y="750046"/>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bwMode="ltGray">
                <a:xfrm rot="5400000">
                  <a:off x="417624" y="750046"/>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nvGrpSpPr>
            <p:cNvPr id="84" name="Group 61"/>
            <p:cNvGrpSpPr>
              <a:grpSpLocks/>
            </p:cNvGrpSpPr>
            <p:nvPr userDrawn="1"/>
          </p:nvGrpSpPr>
          <p:grpSpPr bwMode="auto">
            <a:xfrm>
              <a:off x="337081" y="6386877"/>
              <a:ext cx="8449374" cy="228597"/>
              <a:chOff x="337081" y="226429"/>
              <a:chExt cx="8449374" cy="228597"/>
            </a:xfrm>
          </p:grpSpPr>
          <p:grpSp>
            <p:nvGrpSpPr>
              <p:cNvPr id="85" name="Group 62"/>
              <p:cNvGrpSpPr>
                <a:grpSpLocks/>
              </p:cNvGrpSpPr>
              <p:nvPr userDrawn="1"/>
            </p:nvGrpSpPr>
            <p:grpSpPr bwMode="auto">
              <a:xfrm>
                <a:off x="337081" y="226429"/>
                <a:ext cx="228619" cy="228597"/>
                <a:chOff x="417083" y="636459"/>
                <a:chExt cx="228619" cy="228597"/>
              </a:xfrm>
            </p:grpSpPr>
            <p:cxnSp>
              <p:nvCxnSpPr>
                <p:cNvPr id="98" name="Straight Connector 97"/>
                <p:cNvCxnSpPr/>
                <p:nvPr userDrawn="1"/>
              </p:nvCxnSpPr>
              <p:spPr bwMode="ltGray">
                <a:xfrm>
                  <a:off x="417083" y="750758"/>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094"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63"/>
              <p:cNvGrpSpPr>
                <a:grpSpLocks/>
              </p:cNvGrpSpPr>
              <p:nvPr userDrawn="1"/>
            </p:nvGrpSpPr>
            <p:grpSpPr bwMode="auto">
              <a:xfrm>
                <a:off x="2391476" y="226429"/>
                <a:ext cx="230206" cy="228597"/>
                <a:chOff x="416422" y="636459"/>
                <a:chExt cx="230206" cy="228597"/>
              </a:xfrm>
            </p:grpSpPr>
            <p:cxnSp>
              <p:nvCxnSpPr>
                <p:cNvPr id="96" name="Straight Connector 95"/>
                <p:cNvCxnSpPr/>
                <p:nvPr userDrawn="1"/>
              </p:nvCxnSpPr>
              <p:spPr bwMode="ltGray">
                <a:xfrm>
                  <a:off x="416422" y="750758"/>
                  <a:ext cx="230206"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227" y="749964"/>
                  <a:ext cx="228597" cy="1587"/>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64"/>
              <p:cNvGrpSpPr>
                <a:grpSpLocks/>
              </p:cNvGrpSpPr>
              <p:nvPr userDrawn="1"/>
            </p:nvGrpSpPr>
            <p:grpSpPr bwMode="auto">
              <a:xfrm>
                <a:off x="4447458" y="226429"/>
                <a:ext cx="228619" cy="228597"/>
                <a:chOff x="417348" y="636459"/>
                <a:chExt cx="228619" cy="228597"/>
              </a:xfrm>
            </p:grpSpPr>
            <p:cxnSp>
              <p:nvCxnSpPr>
                <p:cNvPr id="94" name="Straight Connector 93"/>
                <p:cNvCxnSpPr/>
                <p:nvPr userDrawn="1"/>
              </p:nvCxnSpPr>
              <p:spPr bwMode="ltGray">
                <a:xfrm>
                  <a:off x="417348" y="750758"/>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bwMode="ltGray">
                <a:xfrm rot="5400000">
                  <a:off x="417359"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65"/>
              <p:cNvGrpSpPr>
                <a:grpSpLocks/>
              </p:cNvGrpSpPr>
              <p:nvPr userDrawn="1"/>
            </p:nvGrpSpPr>
            <p:grpSpPr bwMode="auto">
              <a:xfrm>
                <a:off x="6501853" y="226429"/>
                <a:ext cx="230207" cy="228597"/>
                <a:chOff x="416687" y="636459"/>
                <a:chExt cx="230207" cy="228597"/>
              </a:xfrm>
            </p:grpSpPr>
            <p:cxnSp>
              <p:nvCxnSpPr>
                <p:cNvPr id="92" name="Straight Connector 91"/>
                <p:cNvCxnSpPr/>
                <p:nvPr userDrawn="1"/>
              </p:nvCxnSpPr>
              <p:spPr bwMode="ltGray">
                <a:xfrm>
                  <a:off x="416687" y="750758"/>
                  <a:ext cx="23020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bwMode="ltGray">
                <a:xfrm rot="5400000">
                  <a:off x="417492" y="749964"/>
                  <a:ext cx="228597" cy="1588"/>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66"/>
              <p:cNvGrpSpPr>
                <a:grpSpLocks/>
              </p:cNvGrpSpPr>
              <p:nvPr userDrawn="1"/>
            </p:nvGrpSpPr>
            <p:grpSpPr bwMode="auto">
              <a:xfrm>
                <a:off x="8557836" y="226429"/>
                <a:ext cx="228619" cy="228597"/>
                <a:chOff x="417613" y="636459"/>
                <a:chExt cx="228619" cy="228597"/>
              </a:xfrm>
            </p:grpSpPr>
            <p:cxnSp>
              <p:nvCxnSpPr>
                <p:cNvPr id="90" name="Straight Connector 89"/>
                <p:cNvCxnSpPr/>
                <p:nvPr userDrawn="1"/>
              </p:nvCxnSpPr>
              <p:spPr bwMode="ltGray">
                <a:xfrm>
                  <a:off x="417613" y="750758"/>
                  <a:ext cx="228619"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bwMode="ltGray">
                <a:xfrm rot="5400000">
                  <a:off x="417624" y="750758"/>
                  <a:ext cx="228597" cy="0"/>
                </a:xfrm>
                <a:prstGeom prst="line">
                  <a:avLst/>
                </a:prstGeom>
                <a:ln w="7620" cap="flat" cmpd="sng" algn="ctr">
                  <a:solidFill>
                    <a:schemeClr val="accent4">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145" name="Rectangle 144"/>
          <p:cNvSpPr/>
          <p:nvPr userDrawn="1"/>
        </p:nvSpPr>
        <p:spPr bwMode="white">
          <a:xfrm>
            <a:off x="577850" y="463550"/>
            <a:ext cx="5929313" cy="3873500"/>
          </a:xfrm>
          <a:prstGeom prst="rect">
            <a:avLst/>
          </a:prstGeom>
          <a:solidFill>
            <a:srgbClr val="19056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sp>
        <p:nvSpPr>
          <p:cNvPr id="146"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147" name="Elbow Connector 152"/>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148"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149" name="Elbow Connector 154"/>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198"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
        <p:nvSpPr>
          <p:cNvPr id="82"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1"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cs typeface="+mn-cs"/>
              </a:defRPr>
            </a:lvl1pPr>
          </a:lstStyle>
          <a:p>
            <a:pPr>
              <a:defRPr/>
            </a:pPr>
            <a:endParaRPr lang="en-US"/>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a:lvl1pPr>
          </a:lstStyle>
          <a:p>
            <a:pPr>
              <a:defRPr/>
            </a:pPr>
            <a:r>
              <a:rPr lang="en-GB"/>
              <a:t>Feb 16, 2011        Copyright © 2011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3BA9406C-4005-4C22-8941-D6137F03BF7C}" type="slidenum">
              <a:rPr lang="en-US"/>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1">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jpg"/>
          <p:cNvPicPr>
            <a:picLocks noChangeAspect="1"/>
          </p:cNvPicPr>
          <p:nvPr/>
        </p:nvPicPr>
        <p:blipFill>
          <a:blip r:embed="rId3"/>
          <a:srcRect/>
          <a:stretch>
            <a:fillRect/>
          </a:stretch>
        </p:blipFill>
        <p:spPr bwMode="white">
          <a:xfrm>
            <a:off x="574675" y="471488"/>
            <a:ext cx="5930900" cy="3863975"/>
          </a:xfrm>
          <a:prstGeom prst="rect">
            <a:avLst/>
          </a:prstGeom>
          <a:noFill/>
          <a:ln w="9525">
            <a:noFill/>
            <a:miter lim="800000"/>
            <a:headEnd/>
            <a:tailEnd/>
          </a:ln>
        </p:spPr>
      </p:pic>
      <p:grpSp>
        <p:nvGrpSpPr>
          <p:cNvPr id="67" name="Group 74"/>
          <p:cNvGrpSpPr>
            <a:grpSpLocks/>
          </p:cNvGrpSpPr>
          <p:nvPr/>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0" name="Rectangle 11"/>
          <p:cNvSpPr>
            <a:spLocks noChangeArrowheads="1"/>
          </p:cNvSpPr>
          <p:nvPr/>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1" name="Elbow Connector 77"/>
          <p:cNvCxnSpPr>
            <a:cxnSpLocks noChangeShapeType="1"/>
          </p:cNvCxnSpPr>
          <p:nvPr/>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grpSp>
        <p:nvGrpSpPr>
          <p:cNvPr id="72" name="Group 71"/>
          <p:cNvGrpSpPr>
            <a:grpSpLocks/>
          </p:cNvGrpSpPr>
          <p:nvPr userDrawn="1"/>
        </p:nvGrpSpPr>
        <p:grpSpPr bwMode="auto">
          <a:xfrm>
            <a:off x="344488" y="225425"/>
            <a:ext cx="8448675" cy="6389688"/>
            <a:chOff x="344455" y="225878"/>
            <a:chExt cx="8449374" cy="6389597"/>
          </a:xfrm>
        </p:grpSpPr>
        <p:grpSp>
          <p:nvGrpSpPr>
            <p:cNvPr id="73" name="Group 15"/>
            <p:cNvGrpSpPr>
              <a:grpSpLocks/>
            </p:cNvGrpSpPr>
            <p:nvPr userDrawn="1"/>
          </p:nvGrpSpPr>
          <p:grpSpPr bwMode="auto">
            <a:xfrm>
              <a:off x="344455" y="225878"/>
              <a:ext cx="228619" cy="228597"/>
              <a:chOff x="417083" y="635908"/>
              <a:chExt cx="228619" cy="228597"/>
            </a:xfrm>
          </p:grpSpPr>
          <p:cxnSp>
            <p:nvCxnSpPr>
              <p:cNvPr id="133"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4"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4" name="Group 16"/>
            <p:cNvGrpSpPr>
              <a:grpSpLocks/>
            </p:cNvGrpSpPr>
            <p:nvPr userDrawn="1"/>
          </p:nvGrpSpPr>
          <p:grpSpPr bwMode="auto">
            <a:xfrm>
              <a:off x="2398850" y="225877"/>
              <a:ext cx="230206" cy="228597"/>
              <a:chOff x="416422" y="635907"/>
              <a:chExt cx="230206" cy="228597"/>
            </a:xfrm>
          </p:grpSpPr>
          <p:cxnSp>
            <p:nvCxnSpPr>
              <p:cNvPr id="131"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2"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5" name="Group 19"/>
            <p:cNvGrpSpPr>
              <a:grpSpLocks/>
            </p:cNvGrpSpPr>
            <p:nvPr userDrawn="1"/>
          </p:nvGrpSpPr>
          <p:grpSpPr bwMode="auto">
            <a:xfrm>
              <a:off x="4454832" y="225878"/>
              <a:ext cx="228619" cy="228597"/>
              <a:chOff x="417348" y="635908"/>
              <a:chExt cx="228619" cy="228597"/>
            </a:xfrm>
          </p:grpSpPr>
          <p:cxnSp>
            <p:nvCxnSpPr>
              <p:cNvPr id="129" name="Straight Connector 128"/>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0"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6" name="Group 22"/>
            <p:cNvGrpSpPr>
              <a:grpSpLocks/>
            </p:cNvGrpSpPr>
            <p:nvPr userDrawn="1"/>
          </p:nvGrpSpPr>
          <p:grpSpPr bwMode="auto">
            <a:xfrm>
              <a:off x="6509227" y="225877"/>
              <a:ext cx="230207" cy="228597"/>
              <a:chOff x="416687" y="635907"/>
              <a:chExt cx="230207" cy="228597"/>
            </a:xfrm>
          </p:grpSpPr>
          <p:cxnSp>
            <p:nvCxnSpPr>
              <p:cNvPr id="127"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8"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7" name="Group 25"/>
            <p:cNvGrpSpPr>
              <a:grpSpLocks/>
            </p:cNvGrpSpPr>
            <p:nvPr userDrawn="1"/>
          </p:nvGrpSpPr>
          <p:grpSpPr bwMode="auto">
            <a:xfrm>
              <a:off x="8565210" y="225878"/>
              <a:ext cx="228619" cy="228597"/>
              <a:chOff x="417613" y="635908"/>
              <a:chExt cx="228619" cy="228597"/>
            </a:xfrm>
          </p:grpSpPr>
          <p:cxnSp>
            <p:nvCxnSpPr>
              <p:cNvPr id="125" name="Straight Connector 124"/>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9" name="Group 30"/>
            <p:cNvGrpSpPr>
              <a:grpSpLocks/>
            </p:cNvGrpSpPr>
            <p:nvPr userDrawn="1"/>
          </p:nvGrpSpPr>
          <p:grpSpPr bwMode="auto">
            <a:xfrm>
              <a:off x="344455" y="2280073"/>
              <a:ext cx="228619" cy="228597"/>
              <a:chOff x="417083" y="636620"/>
              <a:chExt cx="228619" cy="228597"/>
            </a:xfrm>
          </p:grpSpPr>
          <p:cxnSp>
            <p:nvCxnSpPr>
              <p:cNvPr id="123" name="Straight Connector 122"/>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1" name="Group 31"/>
            <p:cNvGrpSpPr>
              <a:grpSpLocks/>
            </p:cNvGrpSpPr>
            <p:nvPr userDrawn="1"/>
          </p:nvGrpSpPr>
          <p:grpSpPr bwMode="auto">
            <a:xfrm>
              <a:off x="2398850" y="2280073"/>
              <a:ext cx="230206" cy="228597"/>
              <a:chOff x="416422" y="636620"/>
              <a:chExt cx="230206" cy="228597"/>
            </a:xfrm>
          </p:grpSpPr>
          <p:cxnSp>
            <p:nvCxnSpPr>
              <p:cNvPr id="121" name="Straight Connector 120"/>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2" name="Group 32"/>
            <p:cNvGrpSpPr>
              <a:grpSpLocks/>
            </p:cNvGrpSpPr>
            <p:nvPr userDrawn="1"/>
          </p:nvGrpSpPr>
          <p:grpSpPr bwMode="auto">
            <a:xfrm>
              <a:off x="4454832" y="2280073"/>
              <a:ext cx="228619" cy="228597"/>
              <a:chOff x="417348" y="636620"/>
              <a:chExt cx="228619" cy="228597"/>
            </a:xfrm>
          </p:grpSpPr>
          <p:cxnSp>
            <p:nvCxnSpPr>
              <p:cNvPr id="119"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0"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3" name="Group 33"/>
            <p:cNvGrpSpPr>
              <a:grpSpLocks/>
            </p:cNvGrpSpPr>
            <p:nvPr userDrawn="1"/>
          </p:nvGrpSpPr>
          <p:grpSpPr bwMode="auto">
            <a:xfrm>
              <a:off x="6509227" y="2280073"/>
              <a:ext cx="230207" cy="228597"/>
              <a:chOff x="416687" y="636620"/>
              <a:chExt cx="230207" cy="228597"/>
            </a:xfrm>
          </p:grpSpPr>
          <p:cxnSp>
            <p:nvCxnSpPr>
              <p:cNvPr id="117"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4" name="Group 34"/>
            <p:cNvGrpSpPr>
              <a:grpSpLocks/>
            </p:cNvGrpSpPr>
            <p:nvPr userDrawn="1"/>
          </p:nvGrpSpPr>
          <p:grpSpPr bwMode="auto">
            <a:xfrm>
              <a:off x="8565210" y="2280073"/>
              <a:ext cx="228619" cy="228597"/>
              <a:chOff x="417613" y="636620"/>
              <a:chExt cx="228619" cy="228597"/>
            </a:xfrm>
          </p:grpSpPr>
          <p:cxnSp>
            <p:nvCxnSpPr>
              <p:cNvPr id="115" name="Straight Connector 114"/>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5" name="Group 46"/>
            <p:cNvGrpSpPr>
              <a:grpSpLocks/>
            </p:cNvGrpSpPr>
            <p:nvPr userDrawn="1"/>
          </p:nvGrpSpPr>
          <p:grpSpPr bwMode="auto">
            <a:xfrm>
              <a:off x="344455" y="4332683"/>
              <a:ext cx="228619" cy="228597"/>
              <a:chOff x="417083" y="635747"/>
              <a:chExt cx="228619" cy="228597"/>
            </a:xfrm>
          </p:grpSpPr>
          <p:cxnSp>
            <p:nvCxnSpPr>
              <p:cNvPr id="113" name="Straight Connector 112"/>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47"/>
            <p:cNvGrpSpPr>
              <a:grpSpLocks/>
            </p:cNvGrpSpPr>
            <p:nvPr userDrawn="1"/>
          </p:nvGrpSpPr>
          <p:grpSpPr bwMode="auto">
            <a:xfrm>
              <a:off x="2398850" y="4332682"/>
              <a:ext cx="230206" cy="228597"/>
              <a:chOff x="416422" y="635746"/>
              <a:chExt cx="230206" cy="228597"/>
            </a:xfrm>
          </p:grpSpPr>
          <p:cxnSp>
            <p:nvCxnSpPr>
              <p:cNvPr id="111" name="Straight Connector 110"/>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48"/>
            <p:cNvGrpSpPr>
              <a:grpSpLocks/>
            </p:cNvGrpSpPr>
            <p:nvPr userDrawn="1"/>
          </p:nvGrpSpPr>
          <p:grpSpPr bwMode="auto">
            <a:xfrm>
              <a:off x="4454832" y="4332683"/>
              <a:ext cx="228619" cy="228597"/>
              <a:chOff x="417348" y="635747"/>
              <a:chExt cx="228619" cy="228597"/>
            </a:xfrm>
          </p:grpSpPr>
          <p:cxnSp>
            <p:nvCxnSpPr>
              <p:cNvPr id="109" name="Straight Connector 108"/>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49"/>
            <p:cNvGrpSpPr>
              <a:grpSpLocks/>
            </p:cNvGrpSpPr>
            <p:nvPr userDrawn="1"/>
          </p:nvGrpSpPr>
          <p:grpSpPr bwMode="auto">
            <a:xfrm>
              <a:off x="6509227" y="4332682"/>
              <a:ext cx="230207" cy="228597"/>
              <a:chOff x="416687" y="635746"/>
              <a:chExt cx="230207" cy="228597"/>
            </a:xfrm>
          </p:grpSpPr>
          <p:cxnSp>
            <p:nvCxnSpPr>
              <p:cNvPr id="107" name="Straight Connector 106"/>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50"/>
            <p:cNvGrpSpPr>
              <a:grpSpLocks/>
            </p:cNvGrpSpPr>
            <p:nvPr userDrawn="1"/>
          </p:nvGrpSpPr>
          <p:grpSpPr bwMode="auto">
            <a:xfrm>
              <a:off x="8565210" y="4332683"/>
              <a:ext cx="228619" cy="228597"/>
              <a:chOff x="417613" y="635747"/>
              <a:chExt cx="228619" cy="228597"/>
            </a:xfrm>
          </p:grpSpPr>
          <p:cxnSp>
            <p:nvCxnSpPr>
              <p:cNvPr id="105" name="Straight Connector 104"/>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62"/>
            <p:cNvGrpSpPr>
              <a:grpSpLocks/>
            </p:cNvGrpSpPr>
            <p:nvPr userDrawn="1"/>
          </p:nvGrpSpPr>
          <p:grpSpPr bwMode="auto">
            <a:xfrm>
              <a:off x="344455" y="6386877"/>
              <a:ext cx="228619" cy="228597"/>
              <a:chOff x="417083" y="636459"/>
              <a:chExt cx="228619" cy="228597"/>
            </a:xfrm>
          </p:grpSpPr>
          <p:cxnSp>
            <p:nvCxnSpPr>
              <p:cNvPr id="103" name="Straight Connector 102"/>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63"/>
            <p:cNvGrpSpPr>
              <a:grpSpLocks/>
            </p:cNvGrpSpPr>
            <p:nvPr userDrawn="1"/>
          </p:nvGrpSpPr>
          <p:grpSpPr bwMode="auto">
            <a:xfrm>
              <a:off x="2398850" y="6386877"/>
              <a:ext cx="230206" cy="228597"/>
              <a:chOff x="416422" y="636459"/>
              <a:chExt cx="230206" cy="228597"/>
            </a:xfrm>
          </p:grpSpPr>
          <p:cxnSp>
            <p:nvCxnSpPr>
              <p:cNvPr id="101" name="Straight Connector 100"/>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2" name="Group 64"/>
            <p:cNvGrpSpPr>
              <a:grpSpLocks/>
            </p:cNvGrpSpPr>
            <p:nvPr userDrawn="1"/>
          </p:nvGrpSpPr>
          <p:grpSpPr bwMode="auto">
            <a:xfrm>
              <a:off x="4454832" y="6386877"/>
              <a:ext cx="228619" cy="228597"/>
              <a:chOff x="417348" y="636459"/>
              <a:chExt cx="228619" cy="228597"/>
            </a:xfrm>
          </p:grpSpPr>
          <p:cxnSp>
            <p:nvCxnSpPr>
              <p:cNvPr id="99" name="Straight Connector 98"/>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3" name="Group 65"/>
            <p:cNvGrpSpPr>
              <a:grpSpLocks/>
            </p:cNvGrpSpPr>
            <p:nvPr userDrawn="1"/>
          </p:nvGrpSpPr>
          <p:grpSpPr bwMode="auto">
            <a:xfrm>
              <a:off x="6509227" y="6386877"/>
              <a:ext cx="230207" cy="228597"/>
              <a:chOff x="416687" y="636459"/>
              <a:chExt cx="230207" cy="228597"/>
            </a:xfrm>
          </p:grpSpPr>
          <p:cxnSp>
            <p:nvCxnSpPr>
              <p:cNvPr id="97" name="Straight Connector 96"/>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4" name="Group 66"/>
            <p:cNvGrpSpPr>
              <a:grpSpLocks/>
            </p:cNvGrpSpPr>
            <p:nvPr userDrawn="1"/>
          </p:nvGrpSpPr>
          <p:grpSpPr bwMode="auto">
            <a:xfrm>
              <a:off x="8565210" y="6386877"/>
              <a:ext cx="228619" cy="228597"/>
              <a:chOff x="417613" y="636459"/>
              <a:chExt cx="228619" cy="228597"/>
            </a:xfrm>
          </p:grpSpPr>
          <p:cxnSp>
            <p:nvCxnSpPr>
              <p:cNvPr id="95" name="Straight Connector 94"/>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35" name="Picture 139" descr="Blue-gridation.jpg"/>
          <p:cNvPicPr>
            <a:picLocks noChangeAspect="1"/>
          </p:cNvPicPr>
          <p:nvPr userDrawn="1"/>
        </p:nvPicPr>
        <p:blipFill>
          <a:blip r:embed="rId5"/>
          <a:srcRect/>
          <a:stretch>
            <a:fillRect/>
          </a:stretch>
        </p:blipFill>
        <p:spPr bwMode="white">
          <a:xfrm>
            <a:off x="574675" y="471488"/>
            <a:ext cx="5930900" cy="3863975"/>
          </a:xfrm>
          <a:prstGeom prst="rect">
            <a:avLst/>
          </a:prstGeom>
          <a:noFill/>
          <a:ln w="9525">
            <a:noFill/>
            <a:miter lim="800000"/>
            <a:headEnd/>
            <a:tailEnd/>
          </a:ln>
        </p:spPr>
      </p:pic>
      <p:grpSp>
        <p:nvGrpSpPr>
          <p:cNvPr id="136" name="Group 145"/>
          <p:cNvGrpSpPr>
            <a:grpSpLocks/>
          </p:cNvGrpSpPr>
          <p:nvPr userDrawn="1"/>
        </p:nvGrpSpPr>
        <p:grpSpPr bwMode="auto">
          <a:xfrm>
            <a:off x="6754813" y="4564063"/>
            <a:ext cx="1806575" cy="1828800"/>
            <a:chOff x="6754761" y="4564626"/>
            <a:chExt cx="1806678" cy="1828800"/>
          </a:xfrm>
        </p:grpSpPr>
        <p:sp>
          <p:nvSpPr>
            <p:cNvPr id="137" name="Rectangle 136"/>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138" name="Picture 142" descr="Logo for title-300.bmp"/>
            <p:cNvPicPr>
              <a:picLocks noChangeAspect="1"/>
            </p:cNvPicPr>
            <p:nvPr userDrawn="1"/>
          </p:nvPicPr>
          <p:blipFill>
            <a:blip r:embed="rId6"/>
            <a:srcRect/>
            <a:stretch>
              <a:fillRect/>
            </a:stretch>
          </p:blipFill>
          <p:spPr bwMode="auto">
            <a:xfrm>
              <a:off x="7456956" y="5434290"/>
              <a:ext cx="1041159" cy="861281"/>
            </a:xfrm>
            <a:prstGeom prst="rect">
              <a:avLst/>
            </a:prstGeom>
            <a:noFill/>
            <a:ln w="9525">
              <a:noFill/>
              <a:miter lim="800000"/>
              <a:headEnd/>
              <a:tailEnd/>
            </a:ln>
          </p:spPr>
        </p:pic>
      </p:grpSp>
      <p:sp>
        <p:nvSpPr>
          <p:cNvPr id="139" name="Rectangle 11"/>
          <p:cNvSpPr>
            <a:spLocks noChangeArrowheads="1"/>
          </p:cNvSpPr>
          <p:nvPr userDrawn="1"/>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140" name="Elbow Connector 144"/>
          <p:cNvCxnSpPr>
            <a:cxnSpLocks noChangeShapeType="1"/>
          </p:cNvCxnSpPr>
          <p:nvPr userDrawn="1"/>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78"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0"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5"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Question with Image 1">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jpg"/>
          <p:cNvPicPr>
            <a:picLocks noChangeAspect="1"/>
          </p:cNvPicPr>
          <p:nvPr/>
        </p:nvPicPr>
        <p:blipFill>
          <a:blip r:embed="rId3"/>
          <a:srcRect/>
          <a:stretch>
            <a:fillRect/>
          </a:stretch>
        </p:blipFill>
        <p:spPr bwMode="white">
          <a:xfrm>
            <a:off x="574675" y="471488"/>
            <a:ext cx="5930900" cy="3863975"/>
          </a:xfrm>
          <a:prstGeom prst="rect">
            <a:avLst/>
          </a:prstGeom>
          <a:noFill/>
          <a:ln w="9525">
            <a:noFill/>
            <a:miter lim="800000"/>
            <a:headEnd/>
            <a:tailEnd/>
          </a:ln>
        </p:spPr>
      </p:pic>
      <p:grpSp>
        <p:nvGrpSpPr>
          <p:cNvPr id="67" name="Group 74"/>
          <p:cNvGrpSpPr>
            <a:grpSpLocks/>
          </p:cNvGrpSpPr>
          <p:nvPr/>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Blue-WeCan.bmp"/>
            <p:cNvPicPr>
              <a:picLocks noChangeAspect="1"/>
            </p:cNvPicPr>
            <p:nvPr userDrawn="1"/>
          </p:nvPicPr>
          <p:blipFill>
            <a:blip r:embed="rId4"/>
            <a:srcRect/>
            <a:stretch>
              <a:fillRect/>
            </a:stretch>
          </p:blipFill>
          <p:spPr bwMode="auto">
            <a:xfrm>
              <a:off x="6903424" y="4706427"/>
              <a:ext cx="1154726" cy="256098"/>
            </a:xfrm>
            <a:prstGeom prst="rect">
              <a:avLst/>
            </a:prstGeom>
            <a:noFill/>
            <a:ln w="9525">
              <a:noFill/>
              <a:miter lim="800000"/>
              <a:headEnd/>
              <a:tailEnd/>
            </a:ln>
          </p:spPr>
        </p:pic>
        <p:pic>
          <p:nvPicPr>
            <p:cNvPr id="70" name="Picture 76" descr="Logo for title-300.bmp"/>
            <p:cNvPicPr>
              <a:picLocks noChangeAspect="1"/>
            </p:cNvPicPr>
            <p:nvPr userDrawn="1"/>
          </p:nvPicPr>
          <p:blipFill>
            <a:blip r:embed="rId5"/>
            <a:srcRect/>
            <a:stretch>
              <a:fillRect/>
            </a:stretch>
          </p:blipFill>
          <p:spPr bwMode="auto">
            <a:xfrm>
              <a:off x="7456956" y="5434290"/>
              <a:ext cx="1041159" cy="861281"/>
            </a:xfrm>
            <a:prstGeom prst="rect">
              <a:avLst/>
            </a:prstGeom>
            <a:noFill/>
            <a:ln w="9525">
              <a:noFill/>
              <a:miter lim="800000"/>
              <a:headEnd/>
              <a:tailEnd/>
            </a:ln>
          </p:spPr>
        </p:pic>
      </p:grpSp>
      <p:sp>
        <p:nvSpPr>
          <p:cNvPr id="71"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2" name="Elbow Connector 78"/>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3"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4" name="Elbow Connector 80"/>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grpSp>
        <p:nvGrpSpPr>
          <p:cNvPr id="75" name="Group 75"/>
          <p:cNvGrpSpPr>
            <a:grpSpLocks/>
          </p:cNvGrpSpPr>
          <p:nvPr userDrawn="1"/>
        </p:nvGrpSpPr>
        <p:grpSpPr bwMode="auto">
          <a:xfrm>
            <a:off x="344488" y="225425"/>
            <a:ext cx="8448675" cy="6389688"/>
            <a:chOff x="344455" y="225878"/>
            <a:chExt cx="8449374" cy="6389597"/>
          </a:xfrm>
        </p:grpSpPr>
        <p:grpSp>
          <p:nvGrpSpPr>
            <p:cNvPr id="76" name="Group 15"/>
            <p:cNvGrpSpPr>
              <a:grpSpLocks/>
            </p:cNvGrpSpPr>
            <p:nvPr userDrawn="1"/>
          </p:nvGrpSpPr>
          <p:grpSpPr bwMode="auto">
            <a:xfrm>
              <a:off x="344455" y="225878"/>
              <a:ext cx="228619" cy="228597"/>
              <a:chOff x="417083" y="635908"/>
              <a:chExt cx="228619" cy="228597"/>
            </a:xfrm>
          </p:grpSpPr>
          <p:cxnSp>
            <p:nvCxnSpPr>
              <p:cNvPr id="136"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7"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7" name="Group 16"/>
            <p:cNvGrpSpPr>
              <a:grpSpLocks/>
            </p:cNvGrpSpPr>
            <p:nvPr userDrawn="1"/>
          </p:nvGrpSpPr>
          <p:grpSpPr bwMode="auto">
            <a:xfrm>
              <a:off x="2398850" y="225877"/>
              <a:ext cx="230206" cy="228597"/>
              <a:chOff x="416422" y="635907"/>
              <a:chExt cx="230206" cy="228597"/>
            </a:xfrm>
          </p:grpSpPr>
          <p:cxnSp>
            <p:nvCxnSpPr>
              <p:cNvPr id="134"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9" name="Group 19"/>
            <p:cNvGrpSpPr>
              <a:grpSpLocks/>
            </p:cNvGrpSpPr>
            <p:nvPr userDrawn="1"/>
          </p:nvGrpSpPr>
          <p:grpSpPr bwMode="auto">
            <a:xfrm>
              <a:off x="4454832" y="225878"/>
              <a:ext cx="228619" cy="228597"/>
              <a:chOff x="417348" y="635908"/>
              <a:chExt cx="228619" cy="228597"/>
            </a:xfrm>
          </p:grpSpPr>
          <p:cxnSp>
            <p:nvCxnSpPr>
              <p:cNvPr id="132" name="Straight Connector 131"/>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1" name="Group 22"/>
            <p:cNvGrpSpPr>
              <a:grpSpLocks/>
            </p:cNvGrpSpPr>
            <p:nvPr userDrawn="1"/>
          </p:nvGrpSpPr>
          <p:grpSpPr bwMode="auto">
            <a:xfrm>
              <a:off x="6509227" y="225877"/>
              <a:ext cx="230207" cy="228597"/>
              <a:chOff x="416687" y="635907"/>
              <a:chExt cx="230207" cy="228597"/>
            </a:xfrm>
          </p:grpSpPr>
          <p:cxnSp>
            <p:nvCxnSpPr>
              <p:cNvPr id="130"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2" name="Group 25"/>
            <p:cNvGrpSpPr>
              <a:grpSpLocks/>
            </p:cNvGrpSpPr>
            <p:nvPr userDrawn="1"/>
          </p:nvGrpSpPr>
          <p:grpSpPr bwMode="auto">
            <a:xfrm>
              <a:off x="8565210" y="225878"/>
              <a:ext cx="228619" cy="228597"/>
              <a:chOff x="417613" y="635908"/>
              <a:chExt cx="228619" cy="228597"/>
            </a:xfrm>
          </p:grpSpPr>
          <p:cxnSp>
            <p:nvCxnSpPr>
              <p:cNvPr id="128" name="Straight Connector 127"/>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3" name="Group 30"/>
            <p:cNvGrpSpPr>
              <a:grpSpLocks/>
            </p:cNvGrpSpPr>
            <p:nvPr userDrawn="1"/>
          </p:nvGrpSpPr>
          <p:grpSpPr bwMode="auto">
            <a:xfrm>
              <a:off x="344455" y="2280073"/>
              <a:ext cx="228619" cy="228597"/>
              <a:chOff x="417083" y="636620"/>
              <a:chExt cx="228619" cy="228597"/>
            </a:xfrm>
          </p:grpSpPr>
          <p:cxnSp>
            <p:nvCxnSpPr>
              <p:cNvPr id="126" name="Straight Connector 125"/>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4" name="Group 31"/>
            <p:cNvGrpSpPr>
              <a:grpSpLocks/>
            </p:cNvGrpSpPr>
            <p:nvPr userDrawn="1"/>
          </p:nvGrpSpPr>
          <p:grpSpPr bwMode="auto">
            <a:xfrm>
              <a:off x="2398850" y="2280073"/>
              <a:ext cx="230206" cy="228597"/>
              <a:chOff x="416422" y="636620"/>
              <a:chExt cx="230206" cy="228597"/>
            </a:xfrm>
          </p:grpSpPr>
          <p:cxnSp>
            <p:nvCxnSpPr>
              <p:cNvPr id="124" name="Straight Connector 123"/>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5" name="Group 32"/>
            <p:cNvGrpSpPr>
              <a:grpSpLocks/>
            </p:cNvGrpSpPr>
            <p:nvPr userDrawn="1"/>
          </p:nvGrpSpPr>
          <p:grpSpPr bwMode="auto">
            <a:xfrm>
              <a:off x="4454832" y="2280073"/>
              <a:ext cx="228619" cy="228597"/>
              <a:chOff x="417348" y="636620"/>
              <a:chExt cx="228619" cy="228597"/>
            </a:xfrm>
          </p:grpSpPr>
          <p:cxnSp>
            <p:nvCxnSpPr>
              <p:cNvPr id="122"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6" name="Group 33"/>
            <p:cNvGrpSpPr>
              <a:grpSpLocks/>
            </p:cNvGrpSpPr>
            <p:nvPr userDrawn="1"/>
          </p:nvGrpSpPr>
          <p:grpSpPr bwMode="auto">
            <a:xfrm>
              <a:off x="6509227" y="2280073"/>
              <a:ext cx="230207" cy="228597"/>
              <a:chOff x="416687" y="636620"/>
              <a:chExt cx="230207" cy="228597"/>
            </a:xfrm>
          </p:grpSpPr>
          <p:cxnSp>
            <p:nvCxnSpPr>
              <p:cNvPr id="120"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34"/>
            <p:cNvGrpSpPr>
              <a:grpSpLocks/>
            </p:cNvGrpSpPr>
            <p:nvPr userDrawn="1"/>
          </p:nvGrpSpPr>
          <p:grpSpPr bwMode="auto">
            <a:xfrm>
              <a:off x="8565210" y="2280073"/>
              <a:ext cx="228619" cy="228597"/>
              <a:chOff x="417613" y="636620"/>
              <a:chExt cx="228619" cy="228597"/>
            </a:xfrm>
          </p:grpSpPr>
          <p:cxnSp>
            <p:nvCxnSpPr>
              <p:cNvPr id="118" name="Straight Connector 117"/>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46"/>
            <p:cNvGrpSpPr>
              <a:grpSpLocks/>
            </p:cNvGrpSpPr>
            <p:nvPr userDrawn="1"/>
          </p:nvGrpSpPr>
          <p:grpSpPr bwMode="auto">
            <a:xfrm>
              <a:off x="344455" y="4332683"/>
              <a:ext cx="228619" cy="228597"/>
              <a:chOff x="417083" y="635747"/>
              <a:chExt cx="228619" cy="228597"/>
            </a:xfrm>
          </p:grpSpPr>
          <p:cxnSp>
            <p:nvCxnSpPr>
              <p:cNvPr id="116" name="Straight Connector 115"/>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47"/>
            <p:cNvGrpSpPr>
              <a:grpSpLocks/>
            </p:cNvGrpSpPr>
            <p:nvPr userDrawn="1"/>
          </p:nvGrpSpPr>
          <p:grpSpPr bwMode="auto">
            <a:xfrm>
              <a:off x="2398850" y="4332682"/>
              <a:ext cx="230206" cy="228597"/>
              <a:chOff x="416422" y="635746"/>
              <a:chExt cx="230206" cy="228597"/>
            </a:xfrm>
          </p:grpSpPr>
          <p:cxnSp>
            <p:nvCxnSpPr>
              <p:cNvPr id="114" name="Straight Connector 113"/>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48"/>
            <p:cNvGrpSpPr>
              <a:grpSpLocks/>
            </p:cNvGrpSpPr>
            <p:nvPr userDrawn="1"/>
          </p:nvGrpSpPr>
          <p:grpSpPr bwMode="auto">
            <a:xfrm>
              <a:off x="4454832" y="4332683"/>
              <a:ext cx="228619" cy="228597"/>
              <a:chOff x="417348" y="635747"/>
              <a:chExt cx="228619" cy="228597"/>
            </a:xfrm>
          </p:grpSpPr>
          <p:cxnSp>
            <p:nvCxnSpPr>
              <p:cNvPr id="112" name="Straight Connector 111"/>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49"/>
            <p:cNvGrpSpPr>
              <a:grpSpLocks/>
            </p:cNvGrpSpPr>
            <p:nvPr userDrawn="1"/>
          </p:nvGrpSpPr>
          <p:grpSpPr bwMode="auto">
            <a:xfrm>
              <a:off x="6509227" y="4332682"/>
              <a:ext cx="230207" cy="228597"/>
              <a:chOff x="416687" y="635746"/>
              <a:chExt cx="230207" cy="228597"/>
            </a:xfrm>
          </p:grpSpPr>
          <p:cxnSp>
            <p:nvCxnSpPr>
              <p:cNvPr id="110" name="Straight Connector 109"/>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2" name="Group 50"/>
            <p:cNvGrpSpPr>
              <a:grpSpLocks/>
            </p:cNvGrpSpPr>
            <p:nvPr userDrawn="1"/>
          </p:nvGrpSpPr>
          <p:grpSpPr bwMode="auto">
            <a:xfrm>
              <a:off x="8565210" y="4332683"/>
              <a:ext cx="228619" cy="228597"/>
              <a:chOff x="417613" y="635747"/>
              <a:chExt cx="228619" cy="228597"/>
            </a:xfrm>
          </p:grpSpPr>
          <p:cxnSp>
            <p:nvCxnSpPr>
              <p:cNvPr id="108" name="Straight Connector 107"/>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3" name="Group 62"/>
            <p:cNvGrpSpPr>
              <a:grpSpLocks/>
            </p:cNvGrpSpPr>
            <p:nvPr userDrawn="1"/>
          </p:nvGrpSpPr>
          <p:grpSpPr bwMode="auto">
            <a:xfrm>
              <a:off x="344455" y="6386877"/>
              <a:ext cx="228619" cy="228597"/>
              <a:chOff x="417083" y="636459"/>
              <a:chExt cx="228619" cy="228597"/>
            </a:xfrm>
          </p:grpSpPr>
          <p:cxnSp>
            <p:nvCxnSpPr>
              <p:cNvPr id="106" name="Straight Connector 105"/>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4" name="Group 63"/>
            <p:cNvGrpSpPr>
              <a:grpSpLocks/>
            </p:cNvGrpSpPr>
            <p:nvPr userDrawn="1"/>
          </p:nvGrpSpPr>
          <p:grpSpPr bwMode="auto">
            <a:xfrm>
              <a:off x="2398850" y="6386877"/>
              <a:ext cx="230206" cy="228597"/>
              <a:chOff x="416422" y="636459"/>
              <a:chExt cx="230206" cy="228597"/>
            </a:xfrm>
          </p:grpSpPr>
          <p:cxnSp>
            <p:nvCxnSpPr>
              <p:cNvPr id="104" name="Straight Connector 103"/>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5" name="Group 64"/>
            <p:cNvGrpSpPr>
              <a:grpSpLocks/>
            </p:cNvGrpSpPr>
            <p:nvPr userDrawn="1"/>
          </p:nvGrpSpPr>
          <p:grpSpPr bwMode="auto">
            <a:xfrm>
              <a:off x="4454832" y="6386877"/>
              <a:ext cx="228619" cy="228597"/>
              <a:chOff x="417348" y="636459"/>
              <a:chExt cx="228619" cy="228597"/>
            </a:xfrm>
          </p:grpSpPr>
          <p:cxnSp>
            <p:nvCxnSpPr>
              <p:cNvPr id="102" name="Straight Connector 101"/>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6" name="Group 65"/>
            <p:cNvGrpSpPr>
              <a:grpSpLocks/>
            </p:cNvGrpSpPr>
            <p:nvPr userDrawn="1"/>
          </p:nvGrpSpPr>
          <p:grpSpPr bwMode="auto">
            <a:xfrm>
              <a:off x="6509227" y="6386877"/>
              <a:ext cx="230207" cy="228597"/>
              <a:chOff x="416687" y="636459"/>
              <a:chExt cx="230207" cy="228597"/>
            </a:xfrm>
          </p:grpSpPr>
          <p:cxnSp>
            <p:nvCxnSpPr>
              <p:cNvPr id="100" name="Straight Connector 99"/>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7" name="Group 66"/>
            <p:cNvGrpSpPr>
              <a:grpSpLocks/>
            </p:cNvGrpSpPr>
            <p:nvPr userDrawn="1"/>
          </p:nvGrpSpPr>
          <p:grpSpPr bwMode="auto">
            <a:xfrm>
              <a:off x="8565210" y="6386877"/>
              <a:ext cx="228619" cy="228597"/>
              <a:chOff x="417613" y="636459"/>
              <a:chExt cx="228619" cy="228597"/>
            </a:xfrm>
          </p:grpSpPr>
          <p:cxnSp>
            <p:nvCxnSpPr>
              <p:cNvPr id="98" name="Straight Connector 97"/>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38" name="Picture 142" descr="Blue-gridation.jpg"/>
          <p:cNvPicPr>
            <a:picLocks noChangeAspect="1"/>
          </p:cNvPicPr>
          <p:nvPr userDrawn="1"/>
        </p:nvPicPr>
        <p:blipFill>
          <a:blip r:embed="rId6"/>
          <a:srcRect/>
          <a:stretch>
            <a:fillRect/>
          </a:stretch>
        </p:blipFill>
        <p:spPr bwMode="white">
          <a:xfrm>
            <a:off x="574675" y="471488"/>
            <a:ext cx="5930900" cy="3863975"/>
          </a:xfrm>
          <a:prstGeom prst="rect">
            <a:avLst/>
          </a:prstGeom>
          <a:noFill/>
          <a:ln w="9525">
            <a:noFill/>
            <a:miter lim="800000"/>
            <a:headEnd/>
            <a:tailEnd/>
          </a:ln>
        </p:spPr>
      </p:pic>
      <p:grpSp>
        <p:nvGrpSpPr>
          <p:cNvPr id="139" name="Group 74"/>
          <p:cNvGrpSpPr>
            <a:grpSpLocks/>
          </p:cNvGrpSpPr>
          <p:nvPr userDrawn="1"/>
        </p:nvGrpSpPr>
        <p:grpSpPr bwMode="auto">
          <a:xfrm>
            <a:off x="6754813" y="4564063"/>
            <a:ext cx="1806575" cy="1828800"/>
            <a:chOff x="6754761" y="4564626"/>
            <a:chExt cx="1806678" cy="1828800"/>
          </a:xfrm>
        </p:grpSpPr>
        <p:sp>
          <p:nvSpPr>
            <p:cNvPr id="140" name="Rectangle 139"/>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141" name="Picture 145" descr="Blue-WeCan.bmp"/>
            <p:cNvPicPr>
              <a:picLocks noChangeAspect="1"/>
            </p:cNvPicPr>
            <p:nvPr userDrawn="1"/>
          </p:nvPicPr>
          <p:blipFill>
            <a:blip r:embed="rId7"/>
            <a:srcRect/>
            <a:stretch>
              <a:fillRect/>
            </a:stretch>
          </p:blipFill>
          <p:spPr bwMode="auto">
            <a:xfrm>
              <a:off x="6903424" y="4706427"/>
              <a:ext cx="1154726" cy="256098"/>
            </a:xfrm>
            <a:prstGeom prst="rect">
              <a:avLst/>
            </a:prstGeom>
            <a:noFill/>
            <a:ln w="9525">
              <a:noFill/>
              <a:miter lim="800000"/>
              <a:headEnd/>
              <a:tailEnd/>
            </a:ln>
          </p:spPr>
        </p:pic>
        <p:pic>
          <p:nvPicPr>
            <p:cNvPr id="142" name="Picture 146" descr="Logo for title-300.bmp"/>
            <p:cNvPicPr>
              <a:picLocks noChangeAspect="1"/>
            </p:cNvPicPr>
            <p:nvPr userDrawn="1"/>
          </p:nvPicPr>
          <p:blipFill>
            <a:blip r:embed="rId8"/>
            <a:srcRect/>
            <a:stretch>
              <a:fillRect/>
            </a:stretch>
          </p:blipFill>
          <p:spPr bwMode="auto">
            <a:xfrm>
              <a:off x="7456956" y="5434290"/>
              <a:ext cx="1041159" cy="861281"/>
            </a:xfrm>
            <a:prstGeom prst="rect">
              <a:avLst/>
            </a:prstGeom>
            <a:noFill/>
            <a:ln w="9525">
              <a:noFill/>
              <a:miter lim="800000"/>
              <a:headEnd/>
              <a:tailEnd/>
            </a:ln>
          </p:spPr>
        </p:pic>
      </p:grpSp>
      <p:sp>
        <p:nvSpPr>
          <p:cNvPr id="143"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144" name="Elbow Connector 148"/>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145"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146" name="Elbow Connector 150"/>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8" name="Subtitle 2"/>
          <p:cNvSpPr>
            <a:spLocks noGrp="1"/>
          </p:cNvSpPr>
          <p:nvPr>
            <p:ph type="subTitle" idx="1"/>
          </p:nvPr>
        </p:nvSpPr>
        <p:spPr bwMode="black">
          <a:xfrm>
            <a:off x="904875" y="3217228"/>
            <a:ext cx="5290113" cy="366033"/>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0" name="Content Placeholder 82"/>
          <p:cNvSpPr>
            <a:spLocks noGrp="1"/>
          </p:cNvSpPr>
          <p:nvPr>
            <p:ph sz="quarter" idx="10"/>
          </p:nvPr>
        </p:nvSpPr>
        <p:spPr bwMode="black">
          <a:xfrm>
            <a:off x="904875" y="3590658"/>
            <a:ext cx="5292725" cy="317092"/>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
        <p:nvSpPr>
          <p:cNvPr id="195" name="Title 1"/>
          <p:cNvSpPr>
            <a:spLocks noGrp="1"/>
          </p:cNvSpPr>
          <p:nvPr>
            <p:ph type="ctrTitle"/>
          </p:nvPr>
        </p:nvSpPr>
        <p:spPr bwMode="black">
          <a:xfrm>
            <a:off x="911585" y="649948"/>
            <a:ext cx="5253242" cy="2338220"/>
          </a:xfrm>
        </p:spPr>
        <p:txBody>
          <a:bodyPr>
            <a:noAutofit/>
          </a:bodyPr>
          <a:lstStyle>
            <a:lvl1pPr algn="l">
              <a:lnSpc>
                <a:spcPct val="100000"/>
              </a:lnSpc>
              <a:defRPr sz="4400" b="0">
                <a:solidFill>
                  <a:schemeClr val="bg1"/>
                </a:solidFill>
                <a:latin typeface="+mj-lt"/>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Image 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_s.jpg"/>
          <p:cNvPicPr>
            <a:picLocks noChangeAspect="1"/>
          </p:cNvPicPr>
          <p:nvPr/>
        </p:nvPicPr>
        <p:blipFill>
          <a:blip r:embed="rId3"/>
          <a:srcRect/>
          <a:stretch>
            <a:fillRect/>
          </a:stretch>
        </p:blipFill>
        <p:spPr bwMode="auto">
          <a:xfrm>
            <a:off x="587375" y="4567238"/>
            <a:ext cx="5908675" cy="1825625"/>
          </a:xfrm>
          <a:prstGeom prst="rect">
            <a:avLst/>
          </a:prstGeom>
          <a:noFill/>
          <a:ln w="9525">
            <a:noFill/>
            <a:miter lim="800000"/>
            <a:headEnd/>
            <a:tailEnd/>
          </a:ln>
        </p:spPr>
      </p:pic>
      <p:grpSp>
        <p:nvGrpSpPr>
          <p:cNvPr id="67" name="Group 74"/>
          <p:cNvGrpSpPr>
            <a:grpSpLocks/>
          </p:cNvGrpSpPr>
          <p:nvPr/>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Logo for title-300.bmp"/>
            <p:cNvPicPr>
              <a:picLocks noChangeAspect="1"/>
            </p:cNvPicPr>
            <p:nvPr userDrawn="1"/>
          </p:nvPicPr>
          <p:blipFill>
            <a:blip r:embed="rId4"/>
            <a:srcRect/>
            <a:stretch>
              <a:fillRect/>
            </a:stretch>
          </p:blipFill>
          <p:spPr bwMode="auto">
            <a:xfrm>
              <a:off x="7456956" y="5434290"/>
              <a:ext cx="1041159" cy="861281"/>
            </a:xfrm>
            <a:prstGeom prst="rect">
              <a:avLst/>
            </a:prstGeom>
            <a:noFill/>
            <a:ln w="9525">
              <a:noFill/>
              <a:miter lim="800000"/>
              <a:headEnd/>
              <a:tailEnd/>
            </a:ln>
          </p:spPr>
        </p:pic>
      </p:grpSp>
      <p:sp>
        <p:nvSpPr>
          <p:cNvPr id="70" name="Rectangle 11"/>
          <p:cNvSpPr>
            <a:spLocks noChangeArrowheads="1"/>
          </p:cNvSpPr>
          <p:nvPr/>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71" name="Elbow Connector 77"/>
          <p:cNvCxnSpPr>
            <a:cxnSpLocks noChangeShapeType="1"/>
          </p:cNvCxnSpPr>
          <p:nvPr/>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grpSp>
        <p:nvGrpSpPr>
          <p:cNvPr id="72" name="Group 75"/>
          <p:cNvGrpSpPr>
            <a:grpSpLocks/>
          </p:cNvGrpSpPr>
          <p:nvPr userDrawn="1"/>
        </p:nvGrpSpPr>
        <p:grpSpPr bwMode="auto">
          <a:xfrm>
            <a:off x="344488" y="225425"/>
            <a:ext cx="8448675" cy="6389688"/>
            <a:chOff x="344455" y="225878"/>
            <a:chExt cx="8449374" cy="6389597"/>
          </a:xfrm>
        </p:grpSpPr>
        <p:grpSp>
          <p:nvGrpSpPr>
            <p:cNvPr id="73" name="Group 15"/>
            <p:cNvGrpSpPr>
              <a:grpSpLocks/>
            </p:cNvGrpSpPr>
            <p:nvPr userDrawn="1"/>
          </p:nvGrpSpPr>
          <p:grpSpPr bwMode="auto">
            <a:xfrm>
              <a:off x="344455" y="225878"/>
              <a:ext cx="228619" cy="228597"/>
              <a:chOff x="417083" y="635908"/>
              <a:chExt cx="228619" cy="228597"/>
            </a:xfrm>
          </p:grpSpPr>
          <p:cxnSp>
            <p:nvCxnSpPr>
              <p:cNvPr id="13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4" name="Group 16"/>
            <p:cNvGrpSpPr>
              <a:grpSpLocks/>
            </p:cNvGrpSpPr>
            <p:nvPr userDrawn="1"/>
          </p:nvGrpSpPr>
          <p:grpSpPr bwMode="auto">
            <a:xfrm>
              <a:off x="2398850" y="225877"/>
              <a:ext cx="230206" cy="228597"/>
              <a:chOff x="416422" y="635907"/>
              <a:chExt cx="230206" cy="228597"/>
            </a:xfrm>
          </p:grpSpPr>
          <p:cxnSp>
            <p:nvCxnSpPr>
              <p:cNvPr id="132"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5" name="Group 19"/>
            <p:cNvGrpSpPr>
              <a:grpSpLocks/>
            </p:cNvGrpSpPr>
            <p:nvPr userDrawn="1"/>
          </p:nvGrpSpPr>
          <p:grpSpPr bwMode="auto">
            <a:xfrm>
              <a:off x="4454832" y="225878"/>
              <a:ext cx="228619" cy="228597"/>
              <a:chOff x="417348" y="635908"/>
              <a:chExt cx="228619" cy="228597"/>
            </a:xfrm>
          </p:grpSpPr>
          <p:cxnSp>
            <p:nvCxnSpPr>
              <p:cNvPr id="130" name="Straight Connector 12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8" name="Group 22"/>
            <p:cNvGrpSpPr>
              <a:grpSpLocks/>
            </p:cNvGrpSpPr>
            <p:nvPr userDrawn="1"/>
          </p:nvGrpSpPr>
          <p:grpSpPr bwMode="auto">
            <a:xfrm>
              <a:off x="6509227" y="225877"/>
              <a:ext cx="230207" cy="228597"/>
              <a:chOff x="416687" y="635907"/>
              <a:chExt cx="230207" cy="228597"/>
            </a:xfrm>
          </p:grpSpPr>
          <p:cxnSp>
            <p:nvCxnSpPr>
              <p:cNvPr id="128"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9" name="Group 25"/>
            <p:cNvGrpSpPr>
              <a:grpSpLocks/>
            </p:cNvGrpSpPr>
            <p:nvPr userDrawn="1"/>
          </p:nvGrpSpPr>
          <p:grpSpPr bwMode="auto">
            <a:xfrm>
              <a:off x="8565210" y="225878"/>
              <a:ext cx="228619" cy="228597"/>
              <a:chOff x="417613" y="635908"/>
              <a:chExt cx="228619" cy="228597"/>
            </a:xfrm>
          </p:grpSpPr>
          <p:cxnSp>
            <p:nvCxnSpPr>
              <p:cNvPr id="126" name="Straight Connector 12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0" name="Group 30"/>
            <p:cNvGrpSpPr>
              <a:grpSpLocks/>
            </p:cNvGrpSpPr>
            <p:nvPr userDrawn="1"/>
          </p:nvGrpSpPr>
          <p:grpSpPr bwMode="auto">
            <a:xfrm>
              <a:off x="344455" y="2280073"/>
              <a:ext cx="228619" cy="228597"/>
              <a:chOff x="417083" y="636620"/>
              <a:chExt cx="228619" cy="228597"/>
            </a:xfrm>
          </p:grpSpPr>
          <p:cxnSp>
            <p:nvCxnSpPr>
              <p:cNvPr id="124" name="Straight Connector 12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1" name="Group 31"/>
            <p:cNvGrpSpPr>
              <a:grpSpLocks/>
            </p:cNvGrpSpPr>
            <p:nvPr userDrawn="1"/>
          </p:nvGrpSpPr>
          <p:grpSpPr bwMode="auto">
            <a:xfrm>
              <a:off x="2398850" y="2280073"/>
              <a:ext cx="230206" cy="228597"/>
              <a:chOff x="416422" y="636620"/>
              <a:chExt cx="230206" cy="228597"/>
            </a:xfrm>
          </p:grpSpPr>
          <p:cxnSp>
            <p:nvCxnSpPr>
              <p:cNvPr id="122" name="Straight Connector 12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2" name="Group 32"/>
            <p:cNvGrpSpPr>
              <a:grpSpLocks/>
            </p:cNvGrpSpPr>
            <p:nvPr userDrawn="1"/>
          </p:nvGrpSpPr>
          <p:grpSpPr bwMode="auto">
            <a:xfrm>
              <a:off x="4454832" y="2280073"/>
              <a:ext cx="228619" cy="228597"/>
              <a:chOff x="417348" y="636620"/>
              <a:chExt cx="228619" cy="228597"/>
            </a:xfrm>
          </p:grpSpPr>
          <p:cxnSp>
            <p:nvCxnSpPr>
              <p:cNvPr id="12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3" name="Group 33"/>
            <p:cNvGrpSpPr>
              <a:grpSpLocks/>
            </p:cNvGrpSpPr>
            <p:nvPr userDrawn="1"/>
          </p:nvGrpSpPr>
          <p:grpSpPr bwMode="auto">
            <a:xfrm>
              <a:off x="6509227" y="2280073"/>
              <a:ext cx="230207" cy="228597"/>
              <a:chOff x="416687" y="636620"/>
              <a:chExt cx="230207" cy="228597"/>
            </a:xfrm>
          </p:grpSpPr>
          <p:cxnSp>
            <p:nvCxnSpPr>
              <p:cNvPr id="11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4" name="Group 34"/>
            <p:cNvGrpSpPr>
              <a:grpSpLocks/>
            </p:cNvGrpSpPr>
            <p:nvPr userDrawn="1"/>
          </p:nvGrpSpPr>
          <p:grpSpPr bwMode="auto">
            <a:xfrm>
              <a:off x="8565210" y="2280073"/>
              <a:ext cx="228619" cy="228597"/>
              <a:chOff x="417613" y="636620"/>
              <a:chExt cx="228619" cy="228597"/>
            </a:xfrm>
          </p:grpSpPr>
          <p:cxnSp>
            <p:nvCxnSpPr>
              <p:cNvPr id="116" name="Straight Connector 11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5" name="Group 46"/>
            <p:cNvGrpSpPr>
              <a:grpSpLocks/>
            </p:cNvGrpSpPr>
            <p:nvPr userDrawn="1"/>
          </p:nvGrpSpPr>
          <p:grpSpPr bwMode="auto">
            <a:xfrm>
              <a:off x="344455" y="4332683"/>
              <a:ext cx="228619" cy="228597"/>
              <a:chOff x="417083" y="635747"/>
              <a:chExt cx="228619" cy="228597"/>
            </a:xfrm>
          </p:grpSpPr>
          <p:cxnSp>
            <p:nvCxnSpPr>
              <p:cNvPr id="114" name="Straight Connector 11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7" name="Group 47"/>
            <p:cNvGrpSpPr>
              <a:grpSpLocks/>
            </p:cNvGrpSpPr>
            <p:nvPr userDrawn="1"/>
          </p:nvGrpSpPr>
          <p:grpSpPr bwMode="auto">
            <a:xfrm>
              <a:off x="2398850" y="4332682"/>
              <a:ext cx="230206" cy="228597"/>
              <a:chOff x="416422" y="635746"/>
              <a:chExt cx="230206" cy="228597"/>
            </a:xfrm>
          </p:grpSpPr>
          <p:cxnSp>
            <p:nvCxnSpPr>
              <p:cNvPr id="112" name="Straight Connector 111"/>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8" name="Group 48"/>
            <p:cNvGrpSpPr>
              <a:grpSpLocks/>
            </p:cNvGrpSpPr>
            <p:nvPr userDrawn="1"/>
          </p:nvGrpSpPr>
          <p:grpSpPr bwMode="auto">
            <a:xfrm>
              <a:off x="4454832" y="4332683"/>
              <a:ext cx="228619" cy="228597"/>
              <a:chOff x="417348" y="635747"/>
              <a:chExt cx="228619" cy="228597"/>
            </a:xfrm>
          </p:grpSpPr>
          <p:cxnSp>
            <p:nvCxnSpPr>
              <p:cNvPr id="110" name="Straight Connector 10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9" name="Group 49"/>
            <p:cNvGrpSpPr>
              <a:grpSpLocks/>
            </p:cNvGrpSpPr>
            <p:nvPr userDrawn="1"/>
          </p:nvGrpSpPr>
          <p:grpSpPr bwMode="auto">
            <a:xfrm>
              <a:off x="6509227" y="4332682"/>
              <a:ext cx="230207" cy="228597"/>
              <a:chOff x="416687" y="635746"/>
              <a:chExt cx="230207" cy="228597"/>
            </a:xfrm>
          </p:grpSpPr>
          <p:cxnSp>
            <p:nvCxnSpPr>
              <p:cNvPr id="108" name="Straight Connector 107"/>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50"/>
            <p:cNvGrpSpPr>
              <a:grpSpLocks/>
            </p:cNvGrpSpPr>
            <p:nvPr userDrawn="1"/>
          </p:nvGrpSpPr>
          <p:grpSpPr bwMode="auto">
            <a:xfrm>
              <a:off x="8565210" y="4332683"/>
              <a:ext cx="228619" cy="228597"/>
              <a:chOff x="417613" y="635747"/>
              <a:chExt cx="228619" cy="228597"/>
            </a:xfrm>
          </p:grpSpPr>
          <p:cxnSp>
            <p:nvCxnSpPr>
              <p:cNvPr id="106" name="Straight Connector 10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1" name="Group 62"/>
            <p:cNvGrpSpPr>
              <a:grpSpLocks/>
            </p:cNvGrpSpPr>
            <p:nvPr userDrawn="1"/>
          </p:nvGrpSpPr>
          <p:grpSpPr bwMode="auto">
            <a:xfrm>
              <a:off x="344455" y="6386877"/>
              <a:ext cx="228619" cy="228597"/>
              <a:chOff x="417083" y="636459"/>
              <a:chExt cx="228619" cy="228597"/>
            </a:xfrm>
          </p:grpSpPr>
          <p:cxnSp>
            <p:nvCxnSpPr>
              <p:cNvPr id="104" name="Straight Connector 10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2" name="Group 63"/>
            <p:cNvGrpSpPr>
              <a:grpSpLocks/>
            </p:cNvGrpSpPr>
            <p:nvPr userDrawn="1"/>
          </p:nvGrpSpPr>
          <p:grpSpPr bwMode="auto">
            <a:xfrm>
              <a:off x="2398850" y="6386877"/>
              <a:ext cx="230206" cy="228597"/>
              <a:chOff x="416422" y="636459"/>
              <a:chExt cx="230206" cy="228597"/>
            </a:xfrm>
          </p:grpSpPr>
          <p:cxnSp>
            <p:nvCxnSpPr>
              <p:cNvPr id="102" name="Straight Connector 10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3" name="Group 64"/>
            <p:cNvGrpSpPr>
              <a:grpSpLocks/>
            </p:cNvGrpSpPr>
            <p:nvPr userDrawn="1"/>
          </p:nvGrpSpPr>
          <p:grpSpPr bwMode="auto">
            <a:xfrm>
              <a:off x="4454832" y="6386877"/>
              <a:ext cx="228619" cy="228597"/>
              <a:chOff x="417348" y="636459"/>
              <a:chExt cx="228619" cy="228597"/>
            </a:xfrm>
          </p:grpSpPr>
          <p:cxnSp>
            <p:nvCxnSpPr>
              <p:cNvPr id="100" name="Straight Connector 9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4" name="Group 65"/>
            <p:cNvGrpSpPr>
              <a:grpSpLocks/>
            </p:cNvGrpSpPr>
            <p:nvPr userDrawn="1"/>
          </p:nvGrpSpPr>
          <p:grpSpPr bwMode="auto">
            <a:xfrm>
              <a:off x="6509227" y="6386877"/>
              <a:ext cx="230207" cy="228597"/>
              <a:chOff x="416687" y="636459"/>
              <a:chExt cx="230207" cy="228597"/>
            </a:xfrm>
          </p:grpSpPr>
          <p:cxnSp>
            <p:nvCxnSpPr>
              <p:cNvPr id="98" name="Straight Connector 9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5" name="Group 66"/>
            <p:cNvGrpSpPr>
              <a:grpSpLocks/>
            </p:cNvGrpSpPr>
            <p:nvPr userDrawn="1"/>
          </p:nvGrpSpPr>
          <p:grpSpPr bwMode="auto">
            <a:xfrm>
              <a:off x="8565210" y="6386877"/>
              <a:ext cx="228619" cy="228597"/>
              <a:chOff x="417613" y="636459"/>
              <a:chExt cx="228619" cy="228597"/>
            </a:xfrm>
          </p:grpSpPr>
          <p:cxnSp>
            <p:nvCxnSpPr>
              <p:cNvPr id="96" name="Straight Connector 9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36" name="Picture 139" descr="Blue-gridation_s.jpg"/>
          <p:cNvPicPr>
            <a:picLocks noChangeAspect="1"/>
          </p:cNvPicPr>
          <p:nvPr userDrawn="1"/>
        </p:nvPicPr>
        <p:blipFill>
          <a:blip r:embed="rId5"/>
          <a:srcRect/>
          <a:stretch>
            <a:fillRect/>
          </a:stretch>
        </p:blipFill>
        <p:spPr bwMode="auto">
          <a:xfrm>
            <a:off x="598488" y="4567238"/>
            <a:ext cx="5886450" cy="1825625"/>
          </a:xfrm>
          <a:prstGeom prst="rect">
            <a:avLst/>
          </a:prstGeom>
          <a:noFill/>
          <a:ln w="9525">
            <a:noFill/>
            <a:miter lim="800000"/>
            <a:headEnd/>
            <a:tailEnd/>
          </a:ln>
        </p:spPr>
      </p:pic>
      <p:grpSp>
        <p:nvGrpSpPr>
          <p:cNvPr id="137" name="Group 74"/>
          <p:cNvGrpSpPr>
            <a:grpSpLocks/>
          </p:cNvGrpSpPr>
          <p:nvPr userDrawn="1"/>
        </p:nvGrpSpPr>
        <p:grpSpPr bwMode="auto">
          <a:xfrm>
            <a:off x="6754813" y="4564063"/>
            <a:ext cx="1806575" cy="1828800"/>
            <a:chOff x="6754761" y="4564626"/>
            <a:chExt cx="1806678" cy="1828800"/>
          </a:xfrm>
        </p:grpSpPr>
        <p:sp>
          <p:nvSpPr>
            <p:cNvPr id="138" name="Rectangle 13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139" name="Picture 142" descr="Logo for title-300.bmp"/>
            <p:cNvPicPr>
              <a:picLocks noChangeAspect="1"/>
            </p:cNvPicPr>
            <p:nvPr userDrawn="1"/>
          </p:nvPicPr>
          <p:blipFill>
            <a:blip r:embed="rId6"/>
            <a:srcRect/>
            <a:stretch>
              <a:fillRect/>
            </a:stretch>
          </p:blipFill>
          <p:spPr bwMode="auto">
            <a:xfrm>
              <a:off x="7456956" y="5434290"/>
              <a:ext cx="1041159" cy="861281"/>
            </a:xfrm>
            <a:prstGeom prst="rect">
              <a:avLst/>
            </a:prstGeom>
            <a:noFill/>
            <a:ln w="9525">
              <a:noFill/>
              <a:miter lim="800000"/>
              <a:headEnd/>
              <a:tailEnd/>
            </a:ln>
          </p:spPr>
        </p:pic>
      </p:grpSp>
      <p:sp>
        <p:nvSpPr>
          <p:cNvPr id="140" name="Rectangle 11"/>
          <p:cNvSpPr>
            <a:spLocks noChangeArrowheads="1"/>
          </p:cNvSpPr>
          <p:nvPr userDrawn="1"/>
        </p:nvSpPr>
        <p:spPr bwMode="auto">
          <a:xfrm>
            <a:off x="9436100" y="971550"/>
            <a:ext cx="698500" cy="4784725"/>
          </a:xfrm>
          <a:prstGeom prst="rect">
            <a:avLst/>
          </a:prstGeom>
          <a:solidFill>
            <a:srgbClr val="FAEB96"/>
          </a:solidFill>
          <a:ln w="9525">
            <a:noFill/>
            <a:miter lim="800000"/>
            <a:headEnd/>
            <a:tailEnd/>
          </a:ln>
          <a:effectLst/>
        </p:spPr>
        <p:txBody>
          <a:bodyPr lIns="45720" tIns="0" rIns="0" bIns="0" anchor="b">
            <a:spAutoFit/>
          </a:bodyPr>
          <a:lstStyle/>
          <a:p>
            <a:pPr fontAlgn="auto">
              <a:spcBef>
                <a:spcPts val="0"/>
              </a:spcBef>
              <a:spcAft>
                <a:spcPts val="0"/>
              </a:spcAft>
              <a:defRPr/>
            </a:pPr>
            <a:r>
              <a:rPr lang="en-US" sz="900" b="1" dirty="0">
                <a:solidFill>
                  <a:srgbClr val="D4151B"/>
                </a:solidFill>
                <a:latin typeface="+mn-lt"/>
                <a:ea typeface="+mn-ea"/>
                <a:cs typeface="+mn-cs"/>
              </a:rPr>
              <a:t>WHEN TITLE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1600" b="1" dirty="0">
                <a:solidFill>
                  <a:srgbClr val="D4151B"/>
                </a:solidFill>
                <a:latin typeface="+mn-lt"/>
                <a:ea typeface="+mn-ea"/>
                <a:cs typeface="+mn-cs"/>
              </a:rPr>
              <a:t>IS NOT </a:t>
            </a:r>
            <a:r>
              <a:rPr lang="en-US" sz="800" dirty="0">
                <a:solidFill>
                  <a:srgbClr val="D4151B"/>
                </a:solidFill>
                <a:latin typeface="+mn-lt"/>
                <a:ea typeface="+mn-ea"/>
                <a:cs typeface="+mn-cs"/>
              </a:rPr>
              <a:t/>
            </a:r>
            <a:br>
              <a:rPr lang="en-US" sz="800" dirty="0">
                <a:solidFill>
                  <a:srgbClr val="D4151B"/>
                </a:solidFill>
                <a:latin typeface="+mn-lt"/>
                <a:ea typeface="+mn-ea"/>
                <a:cs typeface="+mn-cs"/>
              </a:rPr>
            </a:br>
            <a:r>
              <a:rPr lang="en-US" sz="900" b="1" dirty="0">
                <a:solidFill>
                  <a:srgbClr val="D4151B"/>
                </a:solidFill>
                <a:latin typeface="+mn-lt"/>
                <a:ea typeface="+mn-ea"/>
                <a:cs typeface="+mn-cs"/>
              </a:rPr>
              <a:t>A QUESTION</a:t>
            </a:r>
            <a:endParaRPr lang="en-US" sz="800" b="1"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endParaRPr lang="en-US" sz="800" dirty="0">
              <a:solidFill>
                <a:srgbClr val="D4151B"/>
              </a:solidFill>
              <a:latin typeface="+mn-lt"/>
              <a:ea typeface="+mn-ea"/>
              <a:cs typeface="+mn-cs"/>
            </a:endParaRPr>
          </a:p>
          <a:p>
            <a:pPr fontAlgn="auto">
              <a:spcBef>
                <a:spcPts val="0"/>
              </a:spcBef>
              <a:spcAft>
                <a:spcPts val="0"/>
              </a:spcAft>
              <a:defRPr/>
            </a:pPr>
            <a:r>
              <a:rPr lang="en-US" sz="3600" b="1" dirty="0">
                <a:solidFill>
                  <a:srgbClr val="D4151B"/>
                </a:solidFill>
                <a:latin typeface="+mn-lt"/>
                <a:ea typeface="+mn-ea"/>
                <a:cs typeface="+mn-cs"/>
              </a:rPr>
              <a:t>NO </a:t>
            </a:r>
          </a:p>
          <a:p>
            <a:pPr fontAlgn="auto">
              <a:spcBef>
                <a:spcPts val="0"/>
              </a:spcBef>
              <a:spcAft>
                <a:spcPts val="0"/>
              </a:spcAft>
              <a:defRPr/>
            </a:pPr>
            <a:r>
              <a:rPr lang="en-US" sz="1200" b="1" dirty="0">
                <a:solidFill>
                  <a:srgbClr val="D4151B"/>
                </a:solidFill>
                <a:latin typeface="+mn-lt"/>
                <a:ea typeface="+mn-ea"/>
                <a:cs typeface="+mn-cs"/>
              </a:rPr>
              <a:t>‘WE CAN’</a:t>
            </a:r>
          </a:p>
        </p:txBody>
      </p:sp>
      <p:cxnSp>
        <p:nvCxnSpPr>
          <p:cNvPr id="141" name="Elbow Connector 144"/>
          <p:cNvCxnSpPr>
            <a:cxnSpLocks noChangeShapeType="1"/>
          </p:cNvCxnSpPr>
          <p:nvPr userDrawn="1"/>
        </p:nvCxnSpPr>
        <p:spPr bwMode="auto">
          <a:xfrm>
            <a:off x="9283700" y="1530350"/>
            <a:ext cx="25400" cy="3446463"/>
          </a:xfrm>
          <a:prstGeom prst="bentConnector3">
            <a:avLst>
              <a:gd name="adj1" fmla="val 1005204"/>
            </a:avLst>
          </a:prstGeom>
          <a:noFill/>
          <a:ln w="25400">
            <a:solidFill>
              <a:srgbClr val="FF00FF"/>
            </a:solidFill>
            <a:round/>
            <a:headEnd/>
            <a:tailEnd type="triangle" w="med" len="med"/>
          </a:ln>
        </p:spPr>
      </p:cxnSp>
      <p:sp>
        <p:nvSpPr>
          <p:cNvPr id="77" name="Title 1"/>
          <p:cNvSpPr>
            <a:spLocks noGrp="1"/>
          </p:cNvSpPr>
          <p:nvPr>
            <p:ph type="ctrTitle"/>
          </p:nvPr>
        </p:nvSpPr>
        <p:spPr bwMode="black">
          <a:xfrm>
            <a:off x="911584" y="4691582"/>
            <a:ext cx="5304862" cy="1052915"/>
          </a:xfrm>
        </p:spPr>
        <p:txBody>
          <a:bodyPr>
            <a:noAutofit/>
          </a:bodyPr>
          <a:lstStyle>
            <a:lvl1pPr algn="l">
              <a:lnSpc>
                <a:spcPct val="90000"/>
              </a:lnSpc>
              <a:defRPr sz="3600" b="0">
                <a:solidFill>
                  <a:schemeClr val="bg1"/>
                </a:solidFill>
                <a:latin typeface="+mj-lt"/>
              </a:defRPr>
            </a:lvl1pPr>
          </a:lstStyle>
          <a:p>
            <a:r>
              <a:rPr lang="en-US" smtClean="0"/>
              <a:t>Click to edit Master title style</a:t>
            </a:r>
            <a:endParaRPr lang="en-US" dirty="0"/>
          </a:p>
        </p:txBody>
      </p:sp>
      <p:sp>
        <p:nvSpPr>
          <p:cNvPr id="76" name="Subtitle 2"/>
          <p:cNvSpPr>
            <a:spLocks noGrp="1"/>
          </p:cNvSpPr>
          <p:nvPr>
            <p:ph type="subTitle" idx="1"/>
          </p:nvPr>
        </p:nvSpPr>
        <p:spPr bwMode="black">
          <a:xfrm>
            <a:off x="918958" y="5751874"/>
            <a:ext cx="5304861" cy="265468"/>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6" name="Content Placeholder 82"/>
          <p:cNvSpPr>
            <a:spLocks noGrp="1"/>
          </p:cNvSpPr>
          <p:nvPr>
            <p:ph sz="quarter" idx="11"/>
          </p:nvPr>
        </p:nvSpPr>
        <p:spPr bwMode="black">
          <a:xfrm>
            <a:off x="912249" y="5991823"/>
            <a:ext cx="5311570" cy="307377"/>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Question with Image 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75"/>
          <p:cNvGrpSpPr>
            <a:grpSpLocks/>
          </p:cNvGrpSpPr>
          <p:nvPr/>
        </p:nvGrpSpPr>
        <p:grpSpPr bwMode="auto">
          <a:xfrm>
            <a:off x="344488" y="225425"/>
            <a:ext cx="8448675" cy="6389688"/>
            <a:chOff x="344455" y="225878"/>
            <a:chExt cx="8449374" cy="6389597"/>
          </a:xfrm>
        </p:grpSpPr>
        <p:grpSp>
          <p:nvGrpSpPr>
            <p:cNvPr id="6" name="Group 15"/>
            <p:cNvGrpSpPr>
              <a:grpSpLocks/>
            </p:cNvGrpSpPr>
            <p:nvPr userDrawn="1"/>
          </p:nvGrpSpPr>
          <p:grpSpPr bwMode="auto">
            <a:xfrm>
              <a:off x="344455" y="225878"/>
              <a:ext cx="228619" cy="228597"/>
              <a:chOff x="417083" y="635908"/>
              <a:chExt cx="228619" cy="228597"/>
            </a:xfrm>
          </p:grpSpPr>
          <p:cxnSp>
            <p:nvCxnSpPr>
              <p:cNvPr id="64" name="Straight Connector 13"/>
              <p:cNvCxnSpPr/>
              <p:nvPr userDrawn="1"/>
            </p:nvCxnSpPr>
            <p:spPr bwMode="ltGray">
              <a:xfrm>
                <a:off x="41708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14"/>
              <p:cNvCxnSpPr/>
              <p:nvPr userDrawn="1"/>
            </p:nvCxnSpPr>
            <p:spPr bwMode="ltGray">
              <a:xfrm rot="5400000">
                <a:off x="41709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 name="Group 16"/>
            <p:cNvGrpSpPr>
              <a:grpSpLocks/>
            </p:cNvGrpSpPr>
            <p:nvPr userDrawn="1"/>
          </p:nvGrpSpPr>
          <p:grpSpPr bwMode="auto">
            <a:xfrm>
              <a:off x="2398850" y="225877"/>
              <a:ext cx="230206" cy="228597"/>
              <a:chOff x="416422" y="635907"/>
              <a:chExt cx="230206" cy="228597"/>
            </a:xfrm>
          </p:grpSpPr>
          <p:cxnSp>
            <p:nvCxnSpPr>
              <p:cNvPr id="62" name="Straight Connector 17"/>
              <p:cNvCxnSpPr/>
              <p:nvPr userDrawn="1"/>
            </p:nvCxnSpPr>
            <p:spPr bwMode="ltGray">
              <a:xfrm>
                <a:off x="416422" y="750206"/>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18"/>
              <p:cNvCxnSpPr/>
              <p:nvPr userDrawn="1"/>
            </p:nvCxnSpPr>
            <p:spPr bwMode="ltGray">
              <a:xfrm rot="5400000">
                <a:off x="417227" y="749412"/>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8" name="Group 19"/>
            <p:cNvGrpSpPr>
              <a:grpSpLocks/>
            </p:cNvGrpSpPr>
            <p:nvPr userDrawn="1"/>
          </p:nvGrpSpPr>
          <p:grpSpPr bwMode="auto">
            <a:xfrm>
              <a:off x="4454832" y="225878"/>
              <a:ext cx="228619" cy="228597"/>
              <a:chOff x="417348" y="635908"/>
              <a:chExt cx="228619" cy="228597"/>
            </a:xfrm>
          </p:grpSpPr>
          <p:cxnSp>
            <p:nvCxnSpPr>
              <p:cNvPr id="60" name="Straight Connector 59"/>
              <p:cNvCxnSpPr/>
              <p:nvPr userDrawn="1"/>
            </p:nvCxnSpPr>
            <p:spPr bwMode="ltGray">
              <a:xfrm>
                <a:off x="417348"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21"/>
              <p:cNvCxnSpPr/>
              <p:nvPr userDrawn="1"/>
            </p:nvCxnSpPr>
            <p:spPr bwMode="ltGray">
              <a:xfrm rot="5400000">
                <a:off x="417359"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 name="Group 22"/>
            <p:cNvGrpSpPr>
              <a:grpSpLocks/>
            </p:cNvGrpSpPr>
            <p:nvPr userDrawn="1"/>
          </p:nvGrpSpPr>
          <p:grpSpPr bwMode="auto">
            <a:xfrm>
              <a:off x="6509227" y="225877"/>
              <a:ext cx="230207" cy="228597"/>
              <a:chOff x="416687" y="635907"/>
              <a:chExt cx="230207" cy="228597"/>
            </a:xfrm>
          </p:grpSpPr>
          <p:cxnSp>
            <p:nvCxnSpPr>
              <p:cNvPr id="58" name="Straight Connector 23"/>
              <p:cNvCxnSpPr/>
              <p:nvPr userDrawn="1"/>
            </p:nvCxnSpPr>
            <p:spPr bwMode="ltGray">
              <a:xfrm>
                <a:off x="416687" y="750206"/>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24"/>
              <p:cNvCxnSpPr/>
              <p:nvPr userDrawn="1"/>
            </p:nvCxnSpPr>
            <p:spPr bwMode="ltGray">
              <a:xfrm rot="5400000">
                <a:off x="417492" y="749412"/>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0" name="Group 25"/>
            <p:cNvGrpSpPr>
              <a:grpSpLocks/>
            </p:cNvGrpSpPr>
            <p:nvPr userDrawn="1"/>
          </p:nvGrpSpPr>
          <p:grpSpPr bwMode="auto">
            <a:xfrm>
              <a:off x="8565210" y="225878"/>
              <a:ext cx="228619" cy="228597"/>
              <a:chOff x="417613" y="635908"/>
              <a:chExt cx="228619" cy="228597"/>
            </a:xfrm>
          </p:grpSpPr>
          <p:cxnSp>
            <p:nvCxnSpPr>
              <p:cNvPr id="56" name="Straight Connector 55"/>
              <p:cNvCxnSpPr/>
              <p:nvPr userDrawn="1"/>
            </p:nvCxnSpPr>
            <p:spPr bwMode="ltGray">
              <a:xfrm>
                <a:off x="417613" y="750207"/>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userDrawn="1"/>
            </p:nvCxnSpPr>
            <p:spPr bwMode="ltGray">
              <a:xfrm rot="5400000">
                <a:off x="417624" y="750207"/>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30"/>
            <p:cNvGrpSpPr>
              <a:grpSpLocks/>
            </p:cNvGrpSpPr>
            <p:nvPr userDrawn="1"/>
          </p:nvGrpSpPr>
          <p:grpSpPr bwMode="auto">
            <a:xfrm>
              <a:off x="344455" y="2280073"/>
              <a:ext cx="228619" cy="228597"/>
              <a:chOff x="417083" y="636620"/>
              <a:chExt cx="228619" cy="228597"/>
            </a:xfrm>
          </p:grpSpPr>
          <p:cxnSp>
            <p:nvCxnSpPr>
              <p:cNvPr id="54" name="Straight Connector 53"/>
              <p:cNvCxnSpPr/>
              <p:nvPr userDrawn="1"/>
            </p:nvCxnSpPr>
            <p:spPr bwMode="ltGray">
              <a:xfrm>
                <a:off x="41708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userDrawn="1"/>
            </p:nvCxnSpPr>
            <p:spPr bwMode="ltGray">
              <a:xfrm rot="5400000">
                <a:off x="41709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2" name="Group 31"/>
            <p:cNvGrpSpPr>
              <a:grpSpLocks/>
            </p:cNvGrpSpPr>
            <p:nvPr userDrawn="1"/>
          </p:nvGrpSpPr>
          <p:grpSpPr bwMode="auto">
            <a:xfrm>
              <a:off x="2398850" y="2280073"/>
              <a:ext cx="230206" cy="228597"/>
              <a:chOff x="416422" y="636620"/>
              <a:chExt cx="230206" cy="228597"/>
            </a:xfrm>
          </p:grpSpPr>
          <p:cxnSp>
            <p:nvCxnSpPr>
              <p:cNvPr id="52" name="Straight Connector 51"/>
              <p:cNvCxnSpPr/>
              <p:nvPr userDrawn="1"/>
            </p:nvCxnSpPr>
            <p:spPr bwMode="ltGray">
              <a:xfrm>
                <a:off x="416422" y="750919"/>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bwMode="ltGray">
              <a:xfrm rot="5400000">
                <a:off x="417227" y="750125"/>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32"/>
            <p:cNvGrpSpPr>
              <a:grpSpLocks/>
            </p:cNvGrpSpPr>
            <p:nvPr userDrawn="1"/>
          </p:nvGrpSpPr>
          <p:grpSpPr bwMode="auto">
            <a:xfrm>
              <a:off x="4454832" y="2280073"/>
              <a:ext cx="228619" cy="228597"/>
              <a:chOff x="417348" y="636620"/>
              <a:chExt cx="228619" cy="228597"/>
            </a:xfrm>
          </p:grpSpPr>
          <p:cxnSp>
            <p:nvCxnSpPr>
              <p:cNvPr id="50" name="Straight Connector 39"/>
              <p:cNvCxnSpPr/>
              <p:nvPr userDrawn="1"/>
            </p:nvCxnSpPr>
            <p:spPr bwMode="ltGray">
              <a:xfrm>
                <a:off x="417348"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40"/>
              <p:cNvCxnSpPr/>
              <p:nvPr userDrawn="1"/>
            </p:nvCxnSpPr>
            <p:spPr bwMode="ltGray">
              <a:xfrm rot="5400000">
                <a:off x="417359"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 name="Group 33"/>
            <p:cNvGrpSpPr>
              <a:grpSpLocks/>
            </p:cNvGrpSpPr>
            <p:nvPr userDrawn="1"/>
          </p:nvGrpSpPr>
          <p:grpSpPr bwMode="auto">
            <a:xfrm>
              <a:off x="6509227" y="2280073"/>
              <a:ext cx="230207" cy="228597"/>
              <a:chOff x="416687" y="636620"/>
              <a:chExt cx="230207" cy="228597"/>
            </a:xfrm>
          </p:grpSpPr>
          <p:cxnSp>
            <p:nvCxnSpPr>
              <p:cNvPr id="48" name="Straight Connector 37"/>
              <p:cNvCxnSpPr/>
              <p:nvPr userDrawn="1"/>
            </p:nvCxnSpPr>
            <p:spPr bwMode="ltGray">
              <a:xfrm>
                <a:off x="416687" y="750919"/>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38"/>
              <p:cNvCxnSpPr/>
              <p:nvPr userDrawn="1"/>
            </p:nvCxnSpPr>
            <p:spPr bwMode="ltGray">
              <a:xfrm rot="5400000">
                <a:off x="417492" y="750125"/>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 name="Group 34"/>
            <p:cNvGrpSpPr>
              <a:grpSpLocks/>
            </p:cNvGrpSpPr>
            <p:nvPr userDrawn="1"/>
          </p:nvGrpSpPr>
          <p:grpSpPr bwMode="auto">
            <a:xfrm>
              <a:off x="8565210" y="2280073"/>
              <a:ext cx="228619" cy="228597"/>
              <a:chOff x="417613" y="636620"/>
              <a:chExt cx="228619" cy="228597"/>
            </a:xfrm>
          </p:grpSpPr>
          <p:cxnSp>
            <p:nvCxnSpPr>
              <p:cNvPr id="46" name="Straight Connector 45"/>
              <p:cNvCxnSpPr/>
              <p:nvPr userDrawn="1"/>
            </p:nvCxnSpPr>
            <p:spPr bwMode="ltGray">
              <a:xfrm>
                <a:off x="417613" y="750919"/>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36"/>
              <p:cNvCxnSpPr/>
              <p:nvPr userDrawn="1"/>
            </p:nvCxnSpPr>
            <p:spPr bwMode="ltGray">
              <a:xfrm rot="5400000">
                <a:off x="417624" y="750919"/>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 name="Group 46"/>
            <p:cNvGrpSpPr>
              <a:grpSpLocks/>
            </p:cNvGrpSpPr>
            <p:nvPr userDrawn="1"/>
          </p:nvGrpSpPr>
          <p:grpSpPr bwMode="auto">
            <a:xfrm>
              <a:off x="344455" y="4332683"/>
              <a:ext cx="228619" cy="228597"/>
              <a:chOff x="417083" y="635747"/>
              <a:chExt cx="228619" cy="228597"/>
            </a:xfrm>
          </p:grpSpPr>
          <p:cxnSp>
            <p:nvCxnSpPr>
              <p:cNvPr id="44" name="Straight Connector 43"/>
              <p:cNvCxnSpPr/>
              <p:nvPr userDrawn="1"/>
            </p:nvCxnSpPr>
            <p:spPr bwMode="ltGray">
              <a:xfrm>
                <a:off x="41708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bwMode="ltGray">
              <a:xfrm rot="5400000">
                <a:off x="41709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47"/>
            <p:cNvGrpSpPr>
              <a:grpSpLocks/>
            </p:cNvGrpSpPr>
            <p:nvPr userDrawn="1"/>
          </p:nvGrpSpPr>
          <p:grpSpPr bwMode="auto">
            <a:xfrm>
              <a:off x="2398850" y="4332682"/>
              <a:ext cx="230206" cy="228597"/>
              <a:chOff x="416422" y="635746"/>
              <a:chExt cx="230206" cy="228597"/>
            </a:xfrm>
          </p:grpSpPr>
          <p:cxnSp>
            <p:nvCxnSpPr>
              <p:cNvPr id="42" name="Straight Connector 41"/>
              <p:cNvCxnSpPr/>
              <p:nvPr userDrawn="1"/>
            </p:nvCxnSpPr>
            <p:spPr bwMode="ltGray">
              <a:xfrm>
                <a:off x="416422" y="750045"/>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bwMode="ltGray">
              <a:xfrm rot="5400000">
                <a:off x="417227" y="749251"/>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8" name="Group 48"/>
            <p:cNvGrpSpPr>
              <a:grpSpLocks/>
            </p:cNvGrpSpPr>
            <p:nvPr userDrawn="1"/>
          </p:nvGrpSpPr>
          <p:grpSpPr bwMode="auto">
            <a:xfrm>
              <a:off x="4454832" y="4332683"/>
              <a:ext cx="228619" cy="228597"/>
              <a:chOff x="417348" y="635747"/>
              <a:chExt cx="228619" cy="228597"/>
            </a:xfrm>
          </p:grpSpPr>
          <p:cxnSp>
            <p:nvCxnSpPr>
              <p:cNvPr id="40" name="Straight Connector 39"/>
              <p:cNvCxnSpPr/>
              <p:nvPr userDrawn="1"/>
            </p:nvCxnSpPr>
            <p:spPr bwMode="ltGray">
              <a:xfrm>
                <a:off x="417348"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bwMode="ltGray">
              <a:xfrm rot="5400000">
                <a:off x="417359"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9" name="Group 49"/>
            <p:cNvGrpSpPr>
              <a:grpSpLocks/>
            </p:cNvGrpSpPr>
            <p:nvPr userDrawn="1"/>
          </p:nvGrpSpPr>
          <p:grpSpPr bwMode="auto">
            <a:xfrm>
              <a:off x="6509227" y="4332682"/>
              <a:ext cx="230207" cy="228597"/>
              <a:chOff x="416687" y="635746"/>
              <a:chExt cx="230207" cy="228597"/>
            </a:xfrm>
          </p:grpSpPr>
          <p:cxnSp>
            <p:nvCxnSpPr>
              <p:cNvPr id="38" name="Straight Connector 37"/>
              <p:cNvCxnSpPr/>
              <p:nvPr userDrawn="1"/>
            </p:nvCxnSpPr>
            <p:spPr bwMode="ltGray">
              <a:xfrm>
                <a:off x="416687" y="750045"/>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bwMode="ltGray">
              <a:xfrm rot="5400000">
                <a:off x="417492" y="749251"/>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0" name="Group 50"/>
            <p:cNvGrpSpPr>
              <a:grpSpLocks/>
            </p:cNvGrpSpPr>
            <p:nvPr userDrawn="1"/>
          </p:nvGrpSpPr>
          <p:grpSpPr bwMode="auto">
            <a:xfrm>
              <a:off x="8565210" y="4332683"/>
              <a:ext cx="228619" cy="228597"/>
              <a:chOff x="417613" y="635747"/>
              <a:chExt cx="228619" cy="228597"/>
            </a:xfrm>
          </p:grpSpPr>
          <p:cxnSp>
            <p:nvCxnSpPr>
              <p:cNvPr id="36" name="Straight Connector 35"/>
              <p:cNvCxnSpPr/>
              <p:nvPr userDrawn="1"/>
            </p:nvCxnSpPr>
            <p:spPr bwMode="ltGray">
              <a:xfrm>
                <a:off x="417613" y="750046"/>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bwMode="ltGray">
              <a:xfrm rot="5400000">
                <a:off x="417624" y="750046"/>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1" name="Group 62"/>
            <p:cNvGrpSpPr>
              <a:grpSpLocks/>
            </p:cNvGrpSpPr>
            <p:nvPr userDrawn="1"/>
          </p:nvGrpSpPr>
          <p:grpSpPr bwMode="auto">
            <a:xfrm>
              <a:off x="344455" y="6386877"/>
              <a:ext cx="228619" cy="228597"/>
              <a:chOff x="417083" y="636459"/>
              <a:chExt cx="228619" cy="228597"/>
            </a:xfrm>
          </p:grpSpPr>
          <p:cxnSp>
            <p:nvCxnSpPr>
              <p:cNvPr id="34" name="Straight Connector 33"/>
              <p:cNvCxnSpPr/>
              <p:nvPr userDrawn="1"/>
            </p:nvCxnSpPr>
            <p:spPr bwMode="ltGray">
              <a:xfrm>
                <a:off x="41708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bwMode="ltGray">
              <a:xfrm rot="5400000">
                <a:off x="41709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63"/>
            <p:cNvGrpSpPr>
              <a:grpSpLocks/>
            </p:cNvGrpSpPr>
            <p:nvPr userDrawn="1"/>
          </p:nvGrpSpPr>
          <p:grpSpPr bwMode="auto">
            <a:xfrm>
              <a:off x="2398850" y="6386877"/>
              <a:ext cx="230206" cy="228597"/>
              <a:chOff x="416422" y="636459"/>
              <a:chExt cx="230206" cy="228597"/>
            </a:xfrm>
          </p:grpSpPr>
          <p:cxnSp>
            <p:nvCxnSpPr>
              <p:cNvPr id="32" name="Straight Connector 31"/>
              <p:cNvCxnSpPr/>
              <p:nvPr userDrawn="1"/>
            </p:nvCxnSpPr>
            <p:spPr bwMode="ltGray">
              <a:xfrm>
                <a:off x="416422" y="750758"/>
                <a:ext cx="230206"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bwMode="ltGray">
              <a:xfrm rot="5400000">
                <a:off x="417227" y="749964"/>
                <a:ext cx="228597" cy="1587"/>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3" name="Group 64"/>
            <p:cNvGrpSpPr>
              <a:grpSpLocks/>
            </p:cNvGrpSpPr>
            <p:nvPr userDrawn="1"/>
          </p:nvGrpSpPr>
          <p:grpSpPr bwMode="auto">
            <a:xfrm>
              <a:off x="4454832" y="6386877"/>
              <a:ext cx="228619" cy="228597"/>
              <a:chOff x="417348" y="636459"/>
              <a:chExt cx="228619" cy="228597"/>
            </a:xfrm>
          </p:grpSpPr>
          <p:cxnSp>
            <p:nvCxnSpPr>
              <p:cNvPr id="30" name="Straight Connector 29"/>
              <p:cNvCxnSpPr/>
              <p:nvPr userDrawn="1"/>
            </p:nvCxnSpPr>
            <p:spPr bwMode="ltGray">
              <a:xfrm>
                <a:off x="417348"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bwMode="ltGray">
              <a:xfrm rot="5400000">
                <a:off x="417359"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4" name="Group 65"/>
            <p:cNvGrpSpPr>
              <a:grpSpLocks/>
            </p:cNvGrpSpPr>
            <p:nvPr userDrawn="1"/>
          </p:nvGrpSpPr>
          <p:grpSpPr bwMode="auto">
            <a:xfrm>
              <a:off x="6509227" y="6386877"/>
              <a:ext cx="230207" cy="228597"/>
              <a:chOff x="416687" y="636459"/>
              <a:chExt cx="230207" cy="228597"/>
            </a:xfrm>
          </p:grpSpPr>
          <p:cxnSp>
            <p:nvCxnSpPr>
              <p:cNvPr id="28" name="Straight Connector 27"/>
              <p:cNvCxnSpPr/>
              <p:nvPr userDrawn="1"/>
            </p:nvCxnSpPr>
            <p:spPr bwMode="ltGray">
              <a:xfrm>
                <a:off x="416687" y="750758"/>
                <a:ext cx="23020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bwMode="ltGray">
              <a:xfrm rot="5400000">
                <a:off x="417492" y="749964"/>
                <a:ext cx="228597" cy="1588"/>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5" name="Group 66"/>
            <p:cNvGrpSpPr>
              <a:grpSpLocks/>
            </p:cNvGrpSpPr>
            <p:nvPr userDrawn="1"/>
          </p:nvGrpSpPr>
          <p:grpSpPr bwMode="auto">
            <a:xfrm>
              <a:off x="8565210" y="6386877"/>
              <a:ext cx="228619" cy="228597"/>
              <a:chOff x="417613" y="636459"/>
              <a:chExt cx="228619" cy="228597"/>
            </a:xfrm>
          </p:grpSpPr>
          <p:cxnSp>
            <p:nvCxnSpPr>
              <p:cNvPr id="26" name="Straight Connector 25"/>
              <p:cNvCxnSpPr/>
              <p:nvPr userDrawn="1"/>
            </p:nvCxnSpPr>
            <p:spPr bwMode="ltGray">
              <a:xfrm>
                <a:off x="417613" y="750758"/>
                <a:ext cx="228619"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bwMode="ltGray">
              <a:xfrm rot="5400000">
                <a:off x="417624" y="750758"/>
                <a:ext cx="228597" cy="0"/>
              </a:xfrm>
              <a:prstGeom prst="line">
                <a:avLst/>
              </a:prstGeom>
              <a:ln w="762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66" name="Picture 72" descr="Blue-gridation_s.jpg"/>
          <p:cNvPicPr>
            <a:picLocks noChangeAspect="1"/>
          </p:cNvPicPr>
          <p:nvPr/>
        </p:nvPicPr>
        <p:blipFill>
          <a:blip r:embed="rId3"/>
          <a:srcRect/>
          <a:stretch>
            <a:fillRect/>
          </a:stretch>
        </p:blipFill>
        <p:spPr bwMode="auto">
          <a:xfrm>
            <a:off x="587375" y="4567238"/>
            <a:ext cx="5908675" cy="1825625"/>
          </a:xfrm>
          <a:prstGeom prst="rect">
            <a:avLst/>
          </a:prstGeom>
          <a:noFill/>
          <a:ln w="9525">
            <a:noFill/>
            <a:miter lim="800000"/>
            <a:headEnd/>
            <a:tailEnd/>
          </a:ln>
        </p:spPr>
      </p:pic>
      <p:grpSp>
        <p:nvGrpSpPr>
          <p:cNvPr id="67" name="Group 74"/>
          <p:cNvGrpSpPr>
            <a:grpSpLocks/>
          </p:cNvGrpSpPr>
          <p:nvPr/>
        </p:nvGrpSpPr>
        <p:grpSpPr bwMode="auto">
          <a:xfrm>
            <a:off x="6754813" y="4564063"/>
            <a:ext cx="1806575" cy="1828800"/>
            <a:chOff x="6754761" y="4564626"/>
            <a:chExt cx="1806678" cy="1828800"/>
          </a:xfrm>
        </p:grpSpPr>
        <p:sp>
          <p:nvSpPr>
            <p:cNvPr id="68" name="Rectangle 67"/>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69" name="Picture 75" descr="Blue-WeCan.bmp"/>
            <p:cNvPicPr>
              <a:picLocks noChangeAspect="1"/>
            </p:cNvPicPr>
            <p:nvPr userDrawn="1"/>
          </p:nvPicPr>
          <p:blipFill>
            <a:blip r:embed="rId4"/>
            <a:srcRect/>
            <a:stretch>
              <a:fillRect/>
            </a:stretch>
          </p:blipFill>
          <p:spPr bwMode="auto">
            <a:xfrm>
              <a:off x="6903424" y="4706427"/>
              <a:ext cx="1154726" cy="256098"/>
            </a:xfrm>
            <a:prstGeom prst="rect">
              <a:avLst/>
            </a:prstGeom>
            <a:noFill/>
            <a:ln w="9525">
              <a:noFill/>
              <a:miter lim="800000"/>
              <a:headEnd/>
              <a:tailEnd/>
            </a:ln>
          </p:spPr>
        </p:pic>
        <p:pic>
          <p:nvPicPr>
            <p:cNvPr id="70" name="Picture 76" descr="Logo for title-300.bmp"/>
            <p:cNvPicPr>
              <a:picLocks noChangeAspect="1"/>
            </p:cNvPicPr>
            <p:nvPr userDrawn="1"/>
          </p:nvPicPr>
          <p:blipFill>
            <a:blip r:embed="rId5"/>
            <a:srcRect/>
            <a:stretch>
              <a:fillRect/>
            </a:stretch>
          </p:blipFill>
          <p:spPr bwMode="auto">
            <a:xfrm>
              <a:off x="7456956" y="5434290"/>
              <a:ext cx="1041159" cy="861281"/>
            </a:xfrm>
            <a:prstGeom prst="rect">
              <a:avLst/>
            </a:prstGeom>
            <a:noFill/>
            <a:ln w="9525">
              <a:noFill/>
              <a:miter lim="800000"/>
              <a:headEnd/>
              <a:tailEnd/>
            </a:ln>
          </p:spPr>
        </p:pic>
      </p:grpSp>
      <p:sp>
        <p:nvSpPr>
          <p:cNvPr id="71"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2" name="Elbow Connector 78"/>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3" name="Rectangle 11"/>
          <p:cNvSpPr>
            <a:spLocks noChangeArrowheads="1"/>
          </p:cNvSpPr>
          <p:nvPr/>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74" name="Elbow Connector 80"/>
          <p:cNvCxnSpPr>
            <a:cxnSpLocks noChangeShapeType="1"/>
          </p:cNvCxnSpPr>
          <p:nvPr/>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pic>
        <p:nvPicPr>
          <p:cNvPr id="75" name="Picture 81" descr="Blue-gridation_s.jpg"/>
          <p:cNvPicPr>
            <a:picLocks noChangeAspect="1"/>
          </p:cNvPicPr>
          <p:nvPr userDrawn="1"/>
        </p:nvPicPr>
        <p:blipFill>
          <a:blip r:embed="rId6"/>
          <a:srcRect/>
          <a:stretch>
            <a:fillRect/>
          </a:stretch>
        </p:blipFill>
        <p:spPr bwMode="auto">
          <a:xfrm>
            <a:off x="598488" y="4567238"/>
            <a:ext cx="5886450" cy="1825625"/>
          </a:xfrm>
          <a:prstGeom prst="rect">
            <a:avLst/>
          </a:prstGeom>
          <a:noFill/>
          <a:ln w="9525">
            <a:noFill/>
            <a:miter lim="800000"/>
            <a:headEnd/>
            <a:tailEnd/>
          </a:ln>
        </p:spPr>
      </p:pic>
      <p:grpSp>
        <p:nvGrpSpPr>
          <p:cNvPr id="78" name="Group 74"/>
          <p:cNvGrpSpPr>
            <a:grpSpLocks/>
          </p:cNvGrpSpPr>
          <p:nvPr userDrawn="1"/>
        </p:nvGrpSpPr>
        <p:grpSpPr bwMode="auto">
          <a:xfrm>
            <a:off x="6754813" y="4564063"/>
            <a:ext cx="1806575" cy="1828800"/>
            <a:chOff x="6754761" y="4564626"/>
            <a:chExt cx="1806678" cy="1828800"/>
          </a:xfrm>
        </p:grpSpPr>
        <p:sp>
          <p:nvSpPr>
            <p:cNvPr id="79" name="Rectangle 78"/>
            <p:cNvSpPr/>
            <p:nvPr userDrawn="1"/>
          </p:nvSpPr>
          <p:spPr>
            <a:xfrm>
              <a:off x="6754761" y="4564626"/>
              <a:ext cx="1806678" cy="1828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FS Joey" pitchFamily="50" charset="0"/>
              </a:endParaRPr>
            </a:p>
          </p:txBody>
        </p:sp>
        <p:pic>
          <p:nvPicPr>
            <p:cNvPr id="80" name="Picture 84" descr="Blue-WeCan.bmp"/>
            <p:cNvPicPr>
              <a:picLocks noChangeAspect="1"/>
            </p:cNvPicPr>
            <p:nvPr userDrawn="1"/>
          </p:nvPicPr>
          <p:blipFill>
            <a:blip r:embed="rId7"/>
            <a:srcRect/>
            <a:stretch>
              <a:fillRect/>
            </a:stretch>
          </p:blipFill>
          <p:spPr bwMode="auto">
            <a:xfrm>
              <a:off x="6903424" y="4706427"/>
              <a:ext cx="1154726" cy="256098"/>
            </a:xfrm>
            <a:prstGeom prst="rect">
              <a:avLst/>
            </a:prstGeom>
            <a:noFill/>
            <a:ln w="9525">
              <a:noFill/>
              <a:miter lim="800000"/>
              <a:headEnd/>
              <a:tailEnd/>
            </a:ln>
          </p:spPr>
        </p:pic>
        <p:pic>
          <p:nvPicPr>
            <p:cNvPr id="81" name="Picture 85" descr="Logo for title-300.bmp"/>
            <p:cNvPicPr>
              <a:picLocks noChangeAspect="1"/>
            </p:cNvPicPr>
            <p:nvPr userDrawn="1"/>
          </p:nvPicPr>
          <p:blipFill>
            <a:blip r:embed="rId8"/>
            <a:srcRect/>
            <a:stretch>
              <a:fillRect/>
            </a:stretch>
          </p:blipFill>
          <p:spPr bwMode="auto">
            <a:xfrm>
              <a:off x="7456956" y="5434290"/>
              <a:ext cx="1041159" cy="861281"/>
            </a:xfrm>
            <a:prstGeom prst="rect">
              <a:avLst/>
            </a:prstGeom>
            <a:noFill/>
            <a:ln w="9525">
              <a:noFill/>
              <a:miter lim="800000"/>
              <a:headEnd/>
              <a:tailEnd/>
            </a:ln>
          </p:spPr>
        </p:pic>
      </p:grpSp>
      <p:sp>
        <p:nvSpPr>
          <p:cNvPr id="82"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83" name="Elbow Connector 87"/>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84" name="Rectangle 11"/>
          <p:cNvSpPr>
            <a:spLocks noChangeArrowheads="1"/>
          </p:cNvSpPr>
          <p:nvPr userDrawn="1"/>
        </p:nvSpPr>
        <p:spPr bwMode="auto">
          <a:xfrm>
            <a:off x="9490075" y="490538"/>
            <a:ext cx="839788" cy="4994275"/>
          </a:xfrm>
          <a:prstGeom prst="rect">
            <a:avLst/>
          </a:prstGeom>
          <a:solidFill>
            <a:srgbClr val="FAEB96"/>
          </a:solidFill>
          <a:ln w="9525">
            <a:noFill/>
            <a:miter lim="800000"/>
            <a:headEnd/>
            <a:tailEnd/>
          </a:ln>
          <a:effectLst/>
        </p:spPr>
        <p:txBody>
          <a:bodyPr lIns="45720" tIns="0" rIns="0" bIns="0" anchor="b">
            <a:spAutoFit/>
          </a:bodyPr>
          <a:lstStyle/>
          <a:p>
            <a:pPr fontAlgn="auto">
              <a:lnSpc>
                <a:spcPct val="75000"/>
              </a:lnSpc>
              <a:spcBef>
                <a:spcPts val="0"/>
              </a:spcBef>
              <a:spcAft>
                <a:spcPts val="0"/>
              </a:spcAft>
              <a:defRPr/>
            </a:pPr>
            <a:r>
              <a:rPr lang="en-US" sz="2400" b="1" dirty="0">
                <a:solidFill>
                  <a:schemeClr val="accent2">
                    <a:lumMod val="75000"/>
                  </a:schemeClr>
                </a:solidFill>
                <a:latin typeface="+mn-lt"/>
                <a:ea typeface="+mn-ea"/>
                <a:cs typeface="+mn-cs"/>
              </a:rPr>
              <a:t>TITLE </a:t>
            </a:r>
            <a:endParaRPr lang="en-US" sz="1200" b="1" dirty="0">
              <a:solidFill>
                <a:schemeClr val="accent2">
                  <a:lumMod val="75000"/>
                </a:schemeClr>
              </a:solidFill>
              <a:latin typeface="+mn-lt"/>
              <a:ea typeface="+mn-ea"/>
              <a:cs typeface="+mn-cs"/>
            </a:endParaRPr>
          </a:p>
          <a:p>
            <a:pPr fontAlgn="auto">
              <a:lnSpc>
                <a:spcPct val="70000"/>
              </a:lnSpc>
              <a:spcBef>
                <a:spcPts val="0"/>
              </a:spcBef>
              <a:spcAft>
                <a:spcPts val="0"/>
              </a:spcAft>
              <a:defRPr/>
            </a:pPr>
            <a:r>
              <a:rPr lang="en-US" sz="3300" b="1" dirty="0">
                <a:solidFill>
                  <a:schemeClr val="accent2">
                    <a:lumMod val="75000"/>
                  </a:schemeClr>
                </a:solidFill>
                <a:latin typeface="+mn-lt"/>
                <a:ea typeface="+mn-ea"/>
                <a:cs typeface="+mn-cs"/>
              </a:rPr>
              <a:t>IS A</a:t>
            </a:r>
            <a:br>
              <a:rPr lang="en-US" sz="3300" b="1" dirty="0">
                <a:solidFill>
                  <a:schemeClr val="accent2">
                    <a:lumMod val="75000"/>
                  </a:schemeClr>
                </a:solidFill>
                <a:latin typeface="+mn-lt"/>
                <a:ea typeface="+mn-ea"/>
                <a:cs typeface="+mn-cs"/>
              </a:rPr>
            </a:br>
            <a:r>
              <a:rPr lang="en-US" sz="1200" b="1" dirty="0">
                <a:solidFill>
                  <a:schemeClr val="accent2">
                    <a:lumMod val="75000"/>
                  </a:schemeClr>
                </a:solidFill>
                <a:latin typeface="+mn-lt"/>
                <a:ea typeface="+mn-ea"/>
                <a:cs typeface="+mn-cs"/>
              </a:rPr>
              <a:t>QUESTION</a:t>
            </a: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endParaRPr lang="en-US" sz="800" dirty="0">
              <a:solidFill>
                <a:schemeClr val="accent2">
                  <a:lumMod val="75000"/>
                </a:schemeClr>
              </a:solidFill>
              <a:latin typeface="+mn-lt"/>
              <a:ea typeface="+mn-ea"/>
              <a:cs typeface="+mn-cs"/>
            </a:endParaRPr>
          </a:p>
          <a:p>
            <a:pPr fontAlgn="auto">
              <a:spcBef>
                <a:spcPts val="0"/>
              </a:spcBef>
              <a:spcAft>
                <a:spcPts val="0"/>
              </a:spcAft>
              <a:defRPr/>
            </a:pPr>
            <a:r>
              <a:rPr lang="en-US" sz="1400" b="1" dirty="0">
                <a:solidFill>
                  <a:schemeClr val="accent2">
                    <a:lumMod val="75000"/>
                  </a:schemeClr>
                </a:solidFill>
                <a:latin typeface="+mn-lt"/>
                <a:ea typeface="+mn-ea"/>
                <a:cs typeface="+mn-cs"/>
              </a:rPr>
              <a:t>‘WE CAN’</a:t>
            </a:r>
            <a:br>
              <a:rPr lang="en-US" sz="1400" b="1" dirty="0">
                <a:solidFill>
                  <a:schemeClr val="accent2">
                    <a:lumMod val="75000"/>
                  </a:schemeClr>
                </a:solidFill>
                <a:latin typeface="+mn-lt"/>
                <a:ea typeface="+mn-ea"/>
                <a:cs typeface="+mn-cs"/>
              </a:rPr>
            </a:br>
            <a:r>
              <a:rPr lang="en-US" sz="1400" b="1" dirty="0">
                <a:solidFill>
                  <a:schemeClr val="accent2">
                    <a:lumMod val="75000"/>
                  </a:schemeClr>
                </a:solidFill>
                <a:latin typeface="+mn-lt"/>
                <a:ea typeface="+mn-ea"/>
                <a:cs typeface="+mn-cs"/>
              </a:rPr>
              <a:t>ANSWER</a:t>
            </a:r>
          </a:p>
          <a:p>
            <a:pPr fontAlgn="auto">
              <a:spcBef>
                <a:spcPts val="0"/>
              </a:spcBef>
              <a:spcAft>
                <a:spcPts val="0"/>
              </a:spcAft>
              <a:defRPr/>
            </a:pPr>
            <a:r>
              <a:rPr lang="en-US" sz="1400" b="1" dirty="0">
                <a:solidFill>
                  <a:schemeClr val="accent2">
                    <a:lumMod val="75000"/>
                  </a:schemeClr>
                </a:solidFill>
                <a:latin typeface="+mn-lt"/>
                <a:ea typeface="+mn-ea"/>
                <a:cs typeface="+mn-cs"/>
              </a:rPr>
              <a:t>IN BOX</a:t>
            </a:r>
          </a:p>
        </p:txBody>
      </p:sp>
      <p:cxnSp>
        <p:nvCxnSpPr>
          <p:cNvPr id="85" name="Elbow Connector 89"/>
          <p:cNvCxnSpPr>
            <a:cxnSpLocks noChangeShapeType="1"/>
          </p:cNvCxnSpPr>
          <p:nvPr userDrawn="1"/>
        </p:nvCxnSpPr>
        <p:spPr bwMode="auto">
          <a:xfrm>
            <a:off x="9336088" y="1325563"/>
            <a:ext cx="25400" cy="3446462"/>
          </a:xfrm>
          <a:prstGeom prst="bentConnector3">
            <a:avLst>
              <a:gd name="adj1" fmla="val 1005204"/>
            </a:avLst>
          </a:prstGeom>
          <a:noFill/>
          <a:ln w="25400">
            <a:solidFill>
              <a:srgbClr val="FF00FF"/>
            </a:solidFill>
            <a:round/>
            <a:headEnd/>
            <a:tailEnd type="triangle" w="med" len="med"/>
          </a:ln>
        </p:spPr>
      </p:cxnSp>
      <p:sp>
        <p:nvSpPr>
          <p:cNvPr id="77" name="Title 1"/>
          <p:cNvSpPr>
            <a:spLocks noGrp="1"/>
          </p:cNvSpPr>
          <p:nvPr>
            <p:ph type="ctrTitle"/>
          </p:nvPr>
        </p:nvSpPr>
        <p:spPr bwMode="black">
          <a:xfrm>
            <a:off x="911584" y="4691582"/>
            <a:ext cx="5304862" cy="1052915"/>
          </a:xfrm>
        </p:spPr>
        <p:txBody>
          <a:bodyPr>
            <a:noAutofit/>
          </a:bodyPr>
          <a:lstStyle>
            <a:lvl1pPr algn="l">
              <a:lnSpc>
                <a:spcPct val="90000"/>
              </a:lnSpc>
              <a:defRPr sz="3600" b="0">
                <a:solidFill>
                  <a:schemeClr val="bg1"/>
                </a:solidFill>
                <a:latin typeface="+mj-lt"/>
              </a:defRPr>
            </a:lvl1pPr>
          </a:lstStyle>
          <a:p>
            <a:r>
              <a:rPr lang="en-US" smtClean="0"/>
              <a:t>Click to edit Master title style</a:t>
            </a:r>
            <a:endParaRPr lang="en-US" dirty="0"/>
          </a:p>
        </p:txBody>
      </p:sp>
      <p:sp>
        <p:nvSpPr>
          <p:cNvPr id="76" name="Subtitle 2"/>
          <p:cNvSpPr>
            <a:spLocks noGrp="1"/>
          </p:cNvSpPr>
          <p:nvPr>
            <p:ph type="subTitle" idx="1"/>
          </p:nvPr>
        </p:nvSpPr>
        <p:spPr bwMode="black">
          <a:xfrm>
            <a:off x="918958" y="5751874"/>
            <a:ext cx="5304861" cy="265468"/>
          </a:xfrm>
        </p:spPr>
        <p:txBody>
          <a:bodyPr anchor="b">
            <a:noAutofit/>
          </a:bodyPr>
          <a:lstStyle>
            <a:lvl1pPr marL="0" indent="0" algn="l">
              <a:lnSpc>
                <a:spcPct val="100000"/>
              </a:lnSpc>
              <a:buNone/>
              <a:defRPr sz="2200" b="1" i="0">
                <a:solidFill>
                  <a:schemeClr val="bg1"/>
                </a:solidFill>
                <a:latin typeface="+mj-lt"/>
                <a:cs typeface="FS Joey"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6" name="Content Placeholder 82"/>
          <p:cNvSpPr>
            <a:spLocks noGrp="1"/>
          </p:cNvSpPr>
          <p:nvPr>
            <p:ph sz="quarter" idx="11"/>
          </p:nvPr>
        </p:nvSpPr>
        <p:spPr bwMode="black">
          <a:xfrm>
            <a:off x="912249" y="5991823"/>
            <a:ext cx="5311570" cy="307377"/>
          </a:xfrm>
        </p:spPr>
        <p:txBody>
          <a:bodyPr rtlCol="0">
            <a:noAutofit/>
          </a:bodyPr>
          <a:lstStyle>
            <a:lvl1pPr marL="0" indent="0" algn="l" defTabSz="457200" rtl="0" eaLnBrk="1" latinLnBrk="0" hangingPunct="1">
              <a:lnSpc>
                <a:spcPct val="100000"/>
              </a:lnSpc>
              <a:spcBef>
                <a:spcPts val="0"/>
              </a:spcBef>
              <a:spcAft>
                <a:spcPts val="600"/>
              </a:spcAft>
              <a:buFont typeface="FS Joey"/>
              <a:buNone/>
              <a:defRPr lang="en-US" sz="2000" b="0" i="0" kern="1200" smtClean="0">
                <a:solidFill>
                  <a:schemeClr val="bg1"/>
                </a:solidFill>
                <a:latin typeface="+mn-lt"/>
                <a:ea typeface="+mn-ea"/>
                <a:cs typeface="FS Joey" pitchFamily="50" charset="0"/>
              </a:defRPr>
            </a:lvl1pPr>
            <a:lvl2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2pPr>
            <a:lvl3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3pPr>
            <a:lvl4pPr marL="0" indent="0" algn="l" defTabSz="457200" rtl="0" eaLnBrk="1" latinLnBrk="0" hangingPunct="1">
              <a:lnSpc>
                <a:spcPct val="100000"/>
              </a:lnSpc>
              <a:spcBef>
                <a:spcPct val="20000"/>
              </a:spcBef>
              <a:buFont typeface="FS Joey"/>
              <a:buNone/>
              <a:defRPr lang="en-US" sz="2000" b="0" i="0" kern="1200" smtClean="0">
                <a:solidFill>
                  <a:srgbClr val="FFFFFF"/>
                </a:solidFill>
                <a:latin typeface="+mn-lt"/>
                <a:ea typeface="+mn-ea"/>
                <a:cs typeface="FS Joey" pitchFamily="34" charset="0"/>
              </a:defRPr>
            </a:lvl4pPr>
            <a:lvl5pPr marL="0" indent="0" algn="l" defTabSz="457200" rtl="0" eaLnBrk="1" latinLnBrk="0" hangingPunct="1">
              <a:lnSpc>
                <a:spcPct val="100000"/>
              </a:lnSpc>
              <a:spcBef>
                <a:spcPct val="20000"/>
              </a:spcBef>
              <a:buFont typeface="FS Joey"/>
              <a:buNone/>
              <a:defRPr lang="en-US" sz="2000" b="0" i="0" kern="1200" dirty="0" smtClean="0">
                <a:solidFill>
                  <a:srgbClr val="FFFFFF"/>
                </a:solidFill>
                <a:latin typeface="+mn-lt"/>
                <a:ea typeface="+mn-ea"/>
                <a:cs typeface="FS Joey" pitchFamily="34" charset="0"/>
              </a:defRPr>
            </a:lvl5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5" name="Text Placeholder 13"/>
          <p:cNvSpPr>
            <a:spLocks noGrp="1"/>
          </p:cNvSpPr>
          <p:nvPr>
            <p:ph type="body" sz="quarter" idx="13"/>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4" name="Slide Number Placeholder 6"/>
          <p:cNvSpPr>
            <a:spLocks noGrp="1"/>
          </p:cNvSpPr>
          <p:nvPr>
            <p:ph type="sldNum" sz="quarter" idx="14"/>
          </p:nvPr>
        </p:nvSpPr>
        <p:spPr bwMode="black"/>
        <p:txBody>
          <a:bodyPr/>
          <a:lstStyle>
            <a:lvl1pPr>
              <a:defRPr/>
            </a:lvl1pPr>
          </a:lstStyle>
          <a:p>
            <a:pPr>
              <a:defRPr/>
            </a:pPr>
            <a:fld id="{BF53A7C4-BA4B-4A69-B486-B3B7AA859596}" type="slidenum">
              <a:rPr lang="en-US"/>
              <a:pPr>
                <a:defRPr/>
              </a:pPr>
              <a:t>‹#›</a:t>
            </a:fld>
            <a:endParaRPr lang="en-US" dirty="0"/>
          </a:p>
        </p:txBody>
      </p:sp>
      <p:sp>
        <p:nvSpPr>
          <p:cNvPr id="6" name="Footer Placeholder 7"/>
          <p:cNvSpPr>
            <a:spLocks noGrp="1"/>
          </p:cNvSpPr>
          <p:nvPr>
            <p:ph type="ftr" sz="quarter" idx="15"/>
          </p:nvPr>
        </p:nvSpPr>
        <p:spPr bwMode="black"/>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1506538"/>
            <a:ext cx="3916363"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649788" y="1506538"/>
            <a:ext cx="4041775" cy="4464050"/>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3"/>
          <p:cNvSpPr>
            <a:spLocks noGrp="1"/>
          </p:cNvSpPr>
          <p:nvPr>
            <p:ph type="body" sz="quarter" idx="14"/>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6" name="Slide Number Placeholder 8"/>
          <p:cNvSpPr>
            <a:spLocks noGrp="1"/>
          </p:cNvSpPr>
          <p:nvPr>
            <p:ph type="sldNum" sz="quarter" idx="15"/>
          </p:nvPr>
        </p:nvSpPr>
        <p:spPr bwMode="black"/>
        <p:txBody>
          <a:bodyPr/>
          <a:lstStyle>
            <a:lvl1pPr>
              <a:defRPr/>
            </a:lvl1pPr>
          </a:lstStyle>
          <a:p>
            <a:pPr>
              <a:defRPr/>
            </a:pPr>
            <a:fld id="{341ED53D-C970-4305-8E5F-8A06DE689DFA}" type="slidenum">
              <a:rPr lang="en-US"/>
              <a:pPr>
                <a:defRPr/>
              </a:pPr>
              <a:t>‹#›</a:t>
            </a:fld>
            <a:endParaRPr lang="en-US" dirty="0"/>
          </a:p>
        </p:txBody>
      </p:sp>
      <p:sp>
        <p:nvSpPr>
          <p:cNvPr id="9" name="Footer Placeholder 9"/>
          <p:cNvSpPr>
            <a:spLocks noGrp="1"/>
          </p:cNvSpPr>
          <p:nvPr>
            <p:ph type="ftr" sz="quarter" idx="16"/>
          </p:nvPr>
        </p:nvSpPr>
        <p:spPr bwMode="black"/>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Two Column">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vl1pPr>
          </a:lstStyle>
          <a:p>
            <a:r>
              <a:rPr lang="en-US" smtClean="0"/>
              <a:t>Click to edit Master title style</a:t>
            </a:r>
            <a:endParaRPr lang="en-US" dirty="0"/>
          </a:p>
        </p:txBody>
      </p:sp>
      <p:sp>
        <p:nvSpPr>
          <p:cNvPr id="12" name="Content Placeholder 11"/>
          <p:cNvSpPr>
            <a:spLocks noGrp="1"/>
          </p:cNvSpPr>
          <p:nvPr>
            <p:ph sz="quarter" idx="12"/>
          </p:nvPr>
        </p:nvSpPr>
        <p:spPr>
          <a:xfrm>
            <a:off x="577850" y="2199736"/>
            <a:ext cx="3933765" cy="3770852"/>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3"/>
          </p:nvPr>
        </p:nvSpPr>
        <p:spPr>
          <a:xfrm>
            <a:off x="4744528" y="2199736"/>
            <a:ext cx="3947035" cy="3770852"/>
          </a:xfrm>
        </p:spPr>
        <p:txBody>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77850" y="1523791"/>
            <a:ext cx="393391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15" name="Content Placeholder 12"/>
          <p:cNvSpPr>
            <a:spLocks noGrp="1"/>
          </p:cNvSpPr>
          <p:nvPr>
            <p:ph sz="quarter" idx="15"/>
          </p:nvPr>
        </p:nvSpPr>
        <p:spPr>
          <a:xfrm>
            <a:off x="4744528" y="1523791"/>
            <a:ext cx="3947035" cy="684571"/>
          </a:xfrm>
        </p:spPr>
        <p:txBody>
          <a:bodyPr>
            <a:normAutofit/>
          </a:bodyPr>
          <a:lstStyle>
            <a:lvl1pPr marL="1588" indent="-1588">
              <a:buNone/>
              <a:defRPr sz="2000" b="1"/>
            </a:lvl1pPr>
            <a:lvl2pPr marL="1588" indent="-1588">
              <a:buNone/>
              <a:defRPr/>
            </a:lvl2pPr>
            <a:lvl3pPr marL="1588" indent="-1588">
              <a:defRPr/>
            </a:lvl3pPr>
            <a:lvl4pPr marL="1588" indent="-1588">
              <a:defRPr/>
            </a:lvl4pPr>
            <a:lvl5pPr marL="1588" indent="-1588">
              <a:defRPr/>
            </a:lvl5pPr>
          </a:lstStyle>
          <a:p>
            <a:pPr lvl="0"/>
            <a:r>
              <a:rPr lang="en-US" smtClean="0"/>
              <a:t>Click to edit Master text styles</a:t>
            </a:r>
          </a:p>
        </p:txBody>
      </p:sp>
      <p:sp>
        <p:nvSpPr>
          <p:cNvPr id="11" name="Text Placeholder 13"/>
          <p:cNvSpPr>
            <a:spLocks noGrp="1"/>
          </p:cNvSpPr>
          <p:nvPr>
            <p:ph type="body" sz="quarter" idx="16"/>
          </p:nvPr>
        </p:nvSpPr>
        <p:spPr>
          <a:xfrm>
            <a:off x="577850" y="6062472"/>
            <a:ext cx="8113713" cy="205360"/>
          </a:xfrm>
        </p:spPr>
        <p:txBody>
          <a:bodyPr>
            <a:noAutofit/>
          </a:bodyPr>
          <a:lstStyle>
            <a:lvl1pPr marL="0" indent="0">
              <a:lnSpc>
                <a:spcPct val="100000"/>
              </a:lnSpc>
              <a:buNone/>
              <a:defRPr sz="1100"/>
            </a:lvl1pPr>
            <a:lvl2pPr marL="165100" indent="-165100">
              <a:lnSpc>
                <a:spcPct val="100000"/>
              </a:lnSpc>
              <a:spcBef>
                <a:spcPts val="0"/>
              </a:spcBef>
              <a:defRPr sz="1100"/>
            </a:lvl2pPr>
            <a:lvl3pPr>
              <a:lnSpc>
                <a:spcPct val="100000"/>
              </a:lnSpc>
              <a:buNone/>
              <a:defRPr sz="1100"/>
            </a:lvl3pPr>
            <a:lvl4pPr>
              <a:lnSpc>
                <a:spcPct val="100000"/>
              </a:lnSpc>
              <a:defRPr sz="1100"/>
            </a:lvl4pPr>
            <a:lvl5pPr>
              <a:lnSpc>
                <a:spcPct val="100000"/>
              </a:lnSpc>
              <a:defRPr sz="1100"/>
            </a:lvl5pPr>
          </a:lstStyle>
          <a:p>
            <a:pPr lvl="0"/>
            <a:r>
              <a:rPr lang="en-US" smtClean="0"/>
              <a:t>Click to edit Master text styles</a:t>
            </a:r>
          </a:p>
          <a:p>
            <a:pPr lvl="1"/>
            <a:r>
              <a:rPr lang="en-US" smtClean="0"/>
              <a:t>Second level</a:t>
            </a:r>
          </a:p>
        </p:txBody>
      </p:sp>
      <p:sp>
        <p:nvSpPr>
          <p:cNvPr id="8" name="Slide Number Placeholder 8"/>
          <p:cNvSpPr>
            <a:spLocks noGrp="1"/>
          </p:cNvSpPr>
          <p:nvPr>
            <p:ph type="sldNum" sz="quarter" idx="17"/>
          </p:nvPr>
        </p:nvSpPr>
        <p:spPr bwMode="black"/>
        <p:txBody>
          <a:bodyPr/>
          <a:lstStyle>
            <a:lvl1pPr>
              <a:defRPr/>
            </a:lvl1pPr>
          </a:lstStyle>
          <a:p>
            <a:pPr>
              <a:defRPr/>
            </a:pPr>
            <a:fld id="{292EADD7-A2A3-433B-AE9F-7A754EE4A5EF}" type="slidenum">
              <a:rPr lang="en-US"/>
              <a:pPr>
                <a:defRPr/>
              </a:pPr>
              <a:t>‹#›</a:t>
            </a:fld>
            <a:endParaRPr lang="en-US" dirty="0"/>
          </a:p>
        </p:txBody>
      </p:sp>
      <p:sp>
        <p:nvSpPr>
          <p:cNvPr id="9" name="Footer Placeholder 9"/>
          <p:cNvSpPr>
            <a:spLocks noGrp="1"/>
          </p:cNvSpPr>
          <p:nvPr>
            <p:ph type="ftr" sz="quarter" idx="18"/>
          </p:nvPr>
        </p:nvSpPr>
        <p:spPr bwMode="black"/>
        <p:txBody>
          <a:bodyPr/>
          <a:lstStyle>
            <a:lvl1pPr>
              <a:defRPr/>
            </a:lvl1pPr>
          </a:lstStyle>
          <a:p>
            <a:pPr>
              <a:defRPr/>
            </a:pP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Blue_topbar.jpg"/>
          <p:cNvPicPr>
            <a:picLocks noChangeAspect="1"/>
          </p:cNvPicPr>
          <p:nvPr/>
        </p:nvPicPr>
        <p:blipFill>
          <a:blip r:embed="rId22"/>
          <a:srcRect/>
          <a:stretch>
            <a:fillRect/>
          </a:stretch>
        </p:blipFill>
        <p:spPr bwMode="invGray">
          <a:xfrm>
            <a:off x="0" y="0"/>
            <a:ext cx="9144000" cy="1060450"/>
          </a:xfrm>
          <a:prstGeom prst="rect">
            <a:avLst/>
          </a:prstGeom>
          <a:noFill/>
          <a:ln w="9525">
            <a:noFill/>
            <a:miter lim="800000"/>
            <a:headEnd/>
            <a:tailEnd/>
          </a:ln>
        </p:spPr>
      </p:pic>
      <p:sp>
        <p:nvSpPr>
          <p:cNvPr id="1027" name="Text Placeholder 2"/>
          <p:cNvSpPr>
            <a:spLocks noGrp="1"/>
          </p:cNvSpPr>
          <p:nvPr>
            <p:ph type="body" idx="1"/>
          </p:nvPr>
        </p:nvSpPr>
        <p:spPr bwMode="black">
          <a:xfrm>
            <a:off x="576263" y="1508125"/>
            <a:ext cx="8116887" cy="4465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itle Placeholder 1"/>
          <p:cNvSpPr>
            <a:spLocks noGrp="1"/>
          </p:cNvSpPr>
          <p:nvPr>
            <p:ph type="title"/>
          </p:nvPr>
        </p:nvSpPr>
        <p:spPr bwMode="black">
          <a:xfrm>
            <a:off x="576263" y="182563"/>
            <a:ext cx="8120062" cy="731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029" name="Picture 11" descr="Logo-format-300B.bmp"/>
          <p:cNvPicPr>
            <a:picLocks noChangeAspect="1"/>
          </p:cNvPicPr>
          <p:nvPr/>
        </p:nvPicPr>
        <p:blipFill>
          <a:blip r:embed="rId23"/>
          <a:srcRect/>
          <a:stretch>
            <a:fillRect/>
          </a:stretch>
        </p:blipFill>
        <p:spPr bwMode="auto">
          <a:xfrm>
            <a:off x="8216900" y="6364288"/>
            <a:ext cx="492125" cy="417512"/>
          </a:xfrm>
          <a:prstGeom prst="rect">
            <a:avLst/>
          </a:prstGeom>
          <a:noFill/>
          <a:ln w="9525">
            <a:noFill/>
            <a:miter lim="800000"/>
            <a:headEnd/>
            <a:tailEnd/>
          </a:ln>
        </p:spPr>
      </p:pic>
      <p:sp>
        <p:nvSpPr>
          <p:cNvPr id="18" name="Slide Number Placeholder 5"/>
          <p:cNvSpPr>
            <a:spLocks noGrp="1"/>
          </p:cNvSpPr>
          <p:nvPr>
            <p:ph type="sldNum" sz="quarter" idx="4"/>
          </p:nvPr>
        </p:nvSpPr>
        <p:spPr>
          <a:xfrm>
            <a:off x="469900" y="6472238"/>
            <a:ext cx="382588" cy="365125"/>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ea typeface="+mn-ea"/>
                <a:cs typeface="+mn-cs"/>
              </a:defRPr>
            </a:lvl1pPr>
          </a:lstStyle>
          <a:p>
            <a:pPr>
              <a:defRPr/>
            </a:pPr>
            <a:fld id="{2C79AC0E-E2FA-4E87-ADA0-12647E80568E}" type="slidenum">
              <a:rPr lang="en-US"/>
              <a:pPr>
                <a:defRPr/>
              </a:pPr>
              <a:t>‹#›</a:t>
            </a:fld>
            <a:endParaRPr lang="en-US" dirty="0"/>
          </a:p>
        </p:txBody>
      </p:sp>
      <p:sp>
        <p:nvSpPr>
          <p:cNvPr id="19" name="Footer Placeholder 4"/>
          <p:cNvSpPr>
            <a:spLocks noGrp="1"/>
          </p:cNvSpPr>
          <p:nvPr>
            <p:ph type="ftr" sz="quarter" idx="3"/>
          </p:nvPr>
        </p:nvSpPr>
        <p:spPr>
          <a:xfrm>
            <a:off x="850900" y="6472238"/>
            <a:ext cx="6923088" cy="365125"/>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transition>
    <p:fade/>
  </p:transition>
  <p:timing>
    <p:tnLst>
      <p:par>
        <p:cTn id="1" dur="indefinite" restart="never" nodeType="tmRoot"/>
      </p:par>
    </p:tnLst>
  </p:timing>
  <p:hf hdr="0" dt="0"/>
  <p:txStyles>
    <p:titleStyle>
      <a:lvl1pPr algn="l" defTabSz="457200" rtl="0" eaLnBrk="0" fontAlgn="base" hangingPunct="0">
        <a:lnSpc>
          <a:spcPct val="90000"/>
        </a:lnSpc>
        <a:spcBef>
          <a:spcPct val="0"/>
        </a:spcBef>
        <a:spcAft>
          <a:spcPct val="0"/>
        </a:spcAft>
        <a:defRPr sz="2600" b="1" kern="1200">
          <a:solidFill>
            <a:schemeClr val="bg1"/>
          </a:solidFill>
          <a:latin typeface="+mj-lt"/>
          <a:ea typeface="+mj-ea"/>
          <a:cs typeface="FS Joey" pitchFamily="50" charset="0"/>
        </a:defRPr>
      </a:lvl1pPr>
      <a:lvl2pPr algn="l" defTabSz="457200" rtl="0" eaLnBrk="0" fontAlgn="base" hangingPunct="0">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2pPr>
      <a:lvl3pPr algn="l" defTabSz="457200" rtl="0" eaLnBrk="0" fontAlgn="base" hangingPunct="0">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3pPr>
      <a:lvl4pPr algn="l" defTabSz="457200" rtl="0" eaLnBrk="0" fontAlgn="base" hangingPunct="0">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4pPr>
      <a:lvl5pPr algn="l" defTabSz="457200" rtl="0" eaLnBrk="0" fontAlgn="base" hangingPunct="0">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5pPr>
      <a:lvl6pPr marL="457200" algn="l" defTabSz="457200" rtl="0" fontAlgn="base">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6pPr>
      <a:lvl7pPr marL="914400" algn="l" defTabSz="457200" rtl="0" fontAlgn="base">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7pPr>
      <a:lvl8pPr marL="1371600" algn="l" defTabSz="457200" rtl="0" fontAlgn="base">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8pPr>
      <a:lvl9pPr marL="1828800" algn="l" defTabSz="457200" rtl="0" fontAlgn="base">
        <a:lnSpc>
          <a:spcPct val="90000"/>
        </a:lnSpc>
        <a:spcBef>
          <a:spcPct val="0"/>
        </a:spcBef>
        <a:spcAft>
          <a:spcPct val="0"/>
        </a:spcAft>
        <a:defRPr sz="2600" b="1">
          <a:solidFill>
            <a:schemeClr val="bg1"/>
          </a:solidFill>
          <a:latin typeface="CA Sans" pitchFamily="50" charset="0"/>
          <a:ea typeface="Arial Unicode MS" pitchFamily="34" charset="-128"/>
          <a:cs typeface="FS Joey"/>
        </a:defRPr>
      </a:lvl9pPr>
    </p:titleStyle>
    <p:bodyStyle>
      <a:lvl1pPr marL="342900" indent="-342900" algn="l" defTabSz="457200" rtl="0" eaLnBrk="0" fontAlgn="base" hangingPunct="0">
        <a:lnSpc>
          <a:spcPct val="110000"/>
        </a:lnSpc>
        <a:spcBef>
          <a:spcPts val="1000"/>
        </a:spcBef>
        <a:spcAft>
          <a:spcPct val="0"/>
        </a:spcAft>
        <a:buFont typeface="CA Sans"/>
        <a:buChar char="—"/>
        <a:defRPr sz="2400" kern="1200">
          <a:solidFill>
            <a:schemeClr val="tx1"/>
          </a:solidFill>
          <a:latin typeface="+mn-lt"/>
          <a:ea typeface="+mn-ea"/>
          <a:cs typeface="Arial Unicode MS" pitchFamily="34" charset="-128"/>
        </a:defRPr>
      </a:lvl1pPr>
      <a:lvl2pPr marL="571500" indent="-228600" algn="l" defTabSz="457200" rtl="0" eaLnBrk="0" fontAlgn="base" hangingPunct="0">
        <a:lnSpc>
          <a:spcPct val="110000"/>
        </a:lnSpc>
        <a:spcBef>
          <a:spcPts val="500"/>
        </a:spcBef>
        <a:spcAft>
          <a:spcPct val="0"/>
        </a:spcAft>
        <a:buFont typeface="CA Sans"/>
        <a:buChar char="−"/>
        <a:defRPr sz="2000" kern="1200">
          <a:solidFill>
            <a:schemeClr val="tx1"/>
          </a:solidFill>
          <a:latin typeface="+mn-lt"/>
          <a:ea typeface="+mn-ea"/>
          <a:cs typeface="Arial Unicode MS" pitchFamily="34" charset="-128"/>
        </a:defRPr>
      </a:lvl2pPr>
      <a:lvl3pPr marL="800100" indent="-228600" algn="l" defTabSz="457200" rtl="0" eaLnBrk="0" fontAlgn="base" hangingPunct="0">
        <a:lnSpc>
          <a:spcPct val="110000"/>
        </a:lnSpc>
        <a:spcBef>
          <a:spcPts val="500"/>
        </a:spcBef>
        <a:spcAft>
          <a:spcPct val="0"/>
        </a:spcAft>
        <a:buFont typeface="CA Sans"/>
        <a:buChar char="•"/>
        <a:defRPr kern="1200">
          <a:solidFill>
            <a:schemeClr val="tx1"/>
          </a:solidFill>
          <a:latin typeface="+mn-lt"/>
          <a:ea typeface="+mn-ea"/>
          <a:cs typeface="Arial Unicode MS" pitchFamily="34" charset="-128"/>
        </a:defRPr>
      </a:lvl3pPr>
      <a:lvl4pPr marL="1028700" indent="-228600" algn="l" defTabSz="514350" rtl="0" eaLnBrk="0" fontAlgn="base" hangingPunct="0">
        <a:lnSpc>
          <a:spcPct val="110000"/>
        </a:lnSpc>
        <a:spcBef>
          <a:spcPts val="500"/>
        </a:spcBef>
        <a:spcAft>
          <a:spcPct val="0"/>
        </a:spcAft>
        <a:buFont typeface="CA Sans"/>
        <a:buChar char="–"/>
        <a:defRPr sz="1600" kern="1200">
          <a:solidFill>
            <a:schemeClr val="tx1"/>
          </a:solidFill>
          <a:latin typeface="+mn-lt"/>
          <a:ea typeface="+mn-ea"/>
          <a:cs typeface="Arial Unicode MS" pitchFamily="34" charset="-128"/>
        </a:defRPr>
      </a:lvl4pPr>
      <a:lvl5pPr marL="1257300" indent="-228600" algn="l" defTabSz="457200" rtl="0" eaLnBrk="0" fontAlgn="base" hangingPunct="0">
        <a:lnSpc>
          <a:spcPct val="110000"/>
        </a:lnSpc>
        <a:spcBef>
          <a:spcPts val="500"/>
        </a:spcBef>
        <a:spcAft>
          <a:spcPct val="0"/>
        </a:spcAft>
        <a:buFont typeface="CA Sans"/>
        <a:buChar char="•"/>
        <a:defRPr sz="1400" kern="1200">
          <a:solidFill>
            <a:schemeClr val="tx1"/>
          </a:solidFill>
          <a:latin typeface="+mn-lt"/>
          <a:ea typeface="+mn-ea"/>
          <a:cs typeface="Arial Unicode MS" pitchFamily="34" charset="-128"/>
        </a:defRPr>
      </a:lvl5pPr>
      <a:lvl6pPr marL="2514600" indent="-228600" algn="l" defTabSz="457200" rtl="0" eaLnBrk="1" latinLnBrk="0" hangingPunct="1">
        <a:spcBef>
          <a:spcPct val="20000"/>
        </a:spcBef>
        <a:buFont typeface="FS Joey"/>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FS Joey"/>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FS Joey"/>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FS Joey"/>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7"/>
          <p:cNvSpPr>
            <a:spLocks noGrp="1"/>
          </p:cNvSpPr>
          <p:nvPr>
            <p:ph type="ctrTitle"/>
          </p:nvPr>
        </p:nvSpPr>
        <p:spPr>
          <a:xfrm>
            <a:off x="911225" y="649288"/>
            <a:ext cx="5253038" cy="2338387"/>
          </a:xfrm>
        </p:spPr>
        <p:txBody>
          <a:bodyPr/>
          <a:lstStyle/>
          <a:p>
            <a:pPr eaLnBrk="1" hangingPunct="1"/>
            <a:r>
              <a:rPr lang="en-US" sz="4000" smtClean="0">
                <a:latin typeface="Arial" charset="0"/>
                <a:cs typeface="FS Joey"/>
              </a:rPr>
              <a:t>Can your enterprise harness cloud for agility, efficiency and innovation?</a:t>
            </a:r>
          </a:p>
        </p:txBody>
      </p:sp>
      <p:sp>
        <p:nvSpPr>
          <p:cNvPr id="24578" name="Content Placeholder 9"/>
          <p:cNvSpPr>
            <a:spLocks noGrp="1"/>
          </p:cNvSpPr>
          <p:nvPr>
            <p:ph sz="quarter" idx="10"/>
          </p:nvPr>
        </p:nvSpPr>
        <p:spPr>
          <a:xfrm>
            <a:off x="904875" y="3590925"/>
            <a:ext cx="5292725" cy="317500"/>
          </a:xfrm>
        </p:spPr>
        <p:txBody>
          <a:bodyPr/>
          <a:lstStyle/>
          <a:p>
            <a:pPr>
              <a:spcBef>
                <a:spcPct val="0"/>
              </a:spcBef>
            </a:pPr>
            <a:r>
              <a:rPr>
                <a:latin typeface="Arial" charset="0"/>
                <a:ea typeface="FS Joey"/>
                <a:cs typeface="FS Joey"/>
              </a:rPr>
              <a:t>Justine Harris</a:t>
            </a:r>
          </a:p>
          <a:p>
            <a:pPr>
              <a:spcBef>
                <a:spcPct val="0"/>
              </a:spcBef>
            </a:pPr>
            <a:r>
              <a:rPr>
                <a:latin typeface="Arial" charset="0"/>
                <a:ea typeface="FS Joey"/>
                <a:cs typeface="FS Joey"/>
              </a:rPr>
              <a:t>April 2011</a:t>
            </a:r>
          </a:p>
        </p:txBody>
      </p:sp>
      <p:sp>
        <p:nvSpPr>
          <p:cNvPr id="24579" name="Subtitle 8"/>
          <p:cNvSpPr>
            <a:spLocks noGrp="1"/>
          </p:cNvSpPr>
          <p:nvPr>
            <p:ph type="subTitle" idx="1"/>
          </p:nvPr>
        </p:nvSpPr>
        <p:spPr>
          <a:xfrm>
            <a:off x="904875" y="3217863"/>
            <a:ext cx="5289550" cy="365125"/>
          </a:xfrm>
        </p:spPr>
        <p:txBody>
          <a:bodyPr/>
          <a:lstStyle/>
          <a:p>
            <a:pPr eaLnBrk="1" hangingPunct="1"/>
            <a:r>
              <a:rPr lang="en-US" smtClean="0">
                <a:latin typeface="Arial" charset="0"/>
                <a:ea typeface="FS Joey"/>
                <a:cs typeface="FS Joey"/>
              </a:rPr>
              <a:t>Enterprise Cloud Computing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576263" y="296863"/>
            <a:ext cx="8120062" cy="388937"/>
          </a:xfrm>
        </p:spPr>
        <p:txBody>
          <a:bodyPr/>
          <a:lstStyle/>
          <a:p>
            <a:pPr algn="ctr" eaLnBrk="1" hangingPunct="1"/>
            <a:r>
              <a:rPr lang="en-US" smtClean="0">
                <a:latin typeface="Arial Unicode MS" pitchFamily="34" charset="-128"/>
                <a:cs typeface="FS Joey"/>
              </a:rPr>
              <a:t>In Summary</a:t>
            </a:r>
            <a:br>
              <a:rPr lang="en-US" smtClean="0">
                <a:latin typeface="Arial Unicode MS" pitchFamily="34" charset="-128"/>
                <a:cs typeface="FS Joey"/>
              </a:rPr>
            </a:br>
            <a:endParaRPr lang="en-US" smtClean="0">
              <a:latin typeface="Arial Unicode MS" pitchFamily="34" charset="-128"/>
              <a:cs typeface="FS Joey"/>
            </a:endParaRPr>
          </a:p>
        </p:txBody>
      </p:sp>
      <p:sp>
        <p:nvSpPr>
          <p:cNvPr id="8" name="Rectangle 7"/>
          <p:cNvSpPr/>
          <p:nvPr/>
        </p:nvSpPr>
        <p:spPr>
          <a:xfrm>
            <a:off x="0" y="1066800"/>
            <a:ext cx="9144000" cy="5797550"/>
          </a:xfrm>
          <a:prstGeom prst="rect">
            <a:avLst/>
          </a:prstGeom>
          <a:gradFill flip="none" rotWithShape="1">
            <a:gsLst>
              <a:gs pos="0">
                <a:srgbClr val="0064AF"/>
              </a:gs>
              <a:gs pos="100000">
                <a:srgbClr val="00B0CA">
                  <a:alpha val="67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1" name="Content Placeholder 3"/>
          <p:cNvSpPr txBox="1">
            <a:spLocks/>
          </p:cNvSpPr>
          <p:nvPr/>
        </p:nvSpPr>
        <p:spPr bwMode="black">
          <a:xfrm>
            <a:off x="4605338" y="1647825"/>
            <a:ext cx="4024312" cy="4943475"/>
          </a:xfrm>
          <a:prstGeom prst="rect">
            <a:avLst/>
          </a:prstGeom>
          <a:solidFill>
            <a:srgbClr val="0064AF"/>
          </a:solidFill>
          <a:ln w="9525">
            <a:noFill/>
            <a:miter lim="800000"/>
            <a:headEnd/>
            <a:tailEnd/>
          </a:ln>
        </p:spPr>
        <p:txBody>
          <a:bodyPr tIns="164592" bIns="0"/>
          <a:lstStyle/>
          <a:p>
            <a:pPr marL="225425" indent="-225425" eaLnBrk="0" hangingPunct="0">
              <a:lnSpc>
                <a:spcPct val="90000"/>
              </a:lnSpc>
              <a:spcBef>
                <a:spcPts val="1800"/>
              </a:spcBef>
              <a:buFont typeface="Wingdings" pitchFamily="2" charset="2"/>
              <a:buChar char="§"/>
            </a:pPr>
            <a:r>
              <a:rPr lang="en-US" sz="2000" b="1">
                <a:solidFill>
                  <a:schemeClr val="bg1"/>
                </a:solidFill>
                <a:latin typeface="Arial Unicode MS" pitchFamily="34" charset="-128"/>
                <a:cs typeface="Arial Unicode MS" pitchFamily="34" charset="-128"/>
              </a:rPr>
              <a:t>CA Cloud</a:t>
            </a:r>
          </a:p>
          <a:p>
            <a:pPr marL="682625" lvl="1" indent="-225425" eaLnBrk="0" hangingPunct="0">
              <a:lnSpc>
                <a:spcPct val="90000"/>
              </a:lnSpc>
              <a:spcBef>
                <a:spcPts val="1800"/>
              </a:spcBef>
              <a:buFont typeface="Wingdings" pitchFamily="2" charset="2"/>
              <a:buChar char="§"/>
            </a:pPr>
            <a:r>
              <a:rPr lang="en-US" sz="2000">
                <a:solidFill>
                  <a:schemeClr val="bg1"/>
                </a:solidFill>
                <a:latin typeface="Arial Unicode MS" pitchFamily="34" charset="-128"/>
                <a:cs typeface="Arial Unicode MS" pitchFamily="34" charset="-128"/>
              </a:rPr>
              <a:t>Use, Provide and Transform</a:t>
            </a:r>
          </a:p>
          <a:p>
            <a:pPr marL="225425" indent="-225425" eaLnBrk="0" hangingPunct="0">
              <a:lnSpc>
                <a:spcPct val="90000"/>
              </a:lnSpc>
              <a:spcBef>
                <a:spcPts val="1800"/>
              </a:spcBef>
              <a:buFont typeface="Wingdings" pitchFamily="2" charset="2"/>
              <a:buChar char="§"/>
            </a:pPr>
            <a:r>
              <a:rPr lang="en-US" sz="2000" b="1">
                <a:solidFill>
                  <a:schemeClr val="bg1"/>
                </a:solidFill>
                <a:latin typeface="Arial Unicode MS" pitchFamily="34" charset="-128"/>
                <a:cs typeface="Arial Unicode MS" pitchFamily="34" charset="-128"/>
              </a:rPr>
              <a:t>CA 3Tera AppLogic </a:t>
            </a:r>
          </a:p>
          <a:p>
            <a:pPr marL="682625" lvl="1" indent="-225425" eaLnBrk="0" hangingPunct="0">
              <a:lnSpc>
                <a:spcPct val="90000"/>
              </a:lnSpc>
              <a:spcBef>
                <a:spcPts val="1800"/>
              </a:spcBef>
              <a:buFont typeface="Wingdings" pitchFamily="2" charset="2"/>
              <a:buChar char="§"/>
            </a:pPr>
            <a:r>
              <a:rPr lang="en-US" sz="2000">
                <a:solidFill>
                  <a:schemeClr val="bg1"/>
                </a:solidFill>
                <a:latin typeface="Arial Unicode MS" pitchFamily="34" charset="-128"/>
                <a:cs typeface="Arial Unicode MS" pitchFamily="34" charset="-128"/>
              </a:rPr>
              <a:t>App Centric, Model Driven, One Single Product</a:t>
            </a:r>
          </a:p>
          <a:p>
            <a:pPr marL="225425" indent="-225425" eaLnBrk="0" hangingPunct="0">
              <a:lnSpc>
                <a:spcPct val="90000"/>
              </a:lnSpc>
              <a:spcBef>
                <a:spcPts val="1800"/>
              </a:spcBef>
              <a:buFont typeface="Wingdings" pitchFamily="2" charset="2"/>
              <a:buChar char="§"/>
            </a:pPr>
            <a:r>
              <a:rPr lang="en-US" sz="2000" b="1">
                <a:solidFill>
                  <a:schemeClr val="bg1"/>
                </a:solidFill>
                <a:latin typeface="Arial Unicode MS" pitchFamily="34" charset="-128"/>
                <a:cs typeface="Arial Unicode MS" pitchFamily="34" charset="-128"/>
              </a:rPr>
              <a:t>The Virtual Fabric for Virtual Business Services</a:t>
            </a:r>
          </a:p>
          <a:p>
            <a:pPr marL="682625" lvl="1" indent="-225425" eaLnBrk="0" hangingPunct="0">
              <a:lnSpc>
                <a:spcPct val="90000"/>
              </a:lnSpc>
              <a:spcBef>
                <a:spcPts val="1800"/>
              </a:spcBef>
              <a:buFont typeface="Wingdings" pitchFamily="2" charset="2"/>
              <a:buChar char="§"/>
            </a:pPr>
            <a:r>
              <a:rPr lang="en-US" sz="2000">
                <a:solidFill>
                  <a:schemeClr val="bg1"/>
                </a:solidFill>
                <a:latin typeface="Arial Unicode MS" pitchFamily="34" charset="-128"/>
                <a:cs typeface="Arial Unicode MS" pitchFamily="34" charset="-128"/>
              </a:rPr>
              <a:t>Get your Apps Deployed Fast</a:t>
            </a:r>
          </a:p>
          <a:p>
            <a:pPr marL="682625" lvl="1" indent="-225425" eaLnBrk="0" hangingPunct="0">
              <a:lnSpc>
                <a:spcPct val="90000"/>
              </a:lnSpc>
              <a:spcBef>
                <a:spcPts val="1800"/>
              </a:spcBef>
              <a:buFont typeface="Wingdings" pitchFamily="2" charset="2"/>
              <a:buChar char="§"/>
            </a:pPr>
            <a:r>
              <a:rPr lang="en-US" sz="2000">
                <a:solidFill>
                  <a:schemeClr val="bg1"/>
                </a:solidFill>
                <a:latin typeface="Arial Unicode MS" pitchFamily="34" charset="-128"/>
                <a:cs typeface="Arial Unicode MS" pitchFamily="34" charset="-128"/>
              </a:rPr>
              <a:t>Move and Copy Your Apps</a:t>
            </a:r>
          </a:p>
        </p:txBody>
      </p:sp>
      <p:grpSp>
        <p:nvGrpSpPr>
          <p:cNvPr id="43012" name="Group 248"/>
          <p:cNvGrpSpPr>
            <a:grpSpLocks/>
          </p:cNvGrpSpPr>
          <p:nvPr/>
        </p:nvGrpSpPr>
        <p:grpSpPr bwMode="auto">
          <a:xfrm>
            <a:off x="1341438" y="1716088"/>
            <a:ext cx="3081337" cy="3086100"/>
            <a:chOff x="630238" y="1647825"/>
            <a:chExt cx="3814762" cy="3821113"/>
          </a:xfrm>
        </p:grpSpPr>
        <p:sp>
          <p:nvSpPr>
            <p:cNvPr id="43015" name="Freeform 5"/>
            <p:cNvSpPr>
              <a:spLocks/>
            </p:cNvSpPr>
            <p:nvPr/>
          </p:nvSpPr>
          <p:spPr bwMode="auto">
            <a:xfrm>
              <a:off x="3632200" y="1647825"/>
              <a:ext cx="812800" cy="814388"/>
            </a:xfrm>
            <a:custGeom>
              <a:avLst/>
              <a:gdLst>
                <a:gd name="T0" fmla="*/ 110472494 w 1023"/>
                <a:gd name="T1" fmla="*/ 0 h 1026"/>
                <a:gd name="T2" fmla="*/ 110472494 w 1023"/>
                <a:gd name="T3" fmla="*/ 144279213 h 1026"/>
                <a:gd name="T4" fmla="*/ 398963242 w 1023"/>
                <a:gd name="T5" fmla="*/ 144279213 h 1026"/>
                <a:gd name="T6" fmla="*/ 0 w 1023"/>
                <a:gd name="T7" fmla="*/ 541204423 h 1026"/>
                <a:gd name="T8" fmla="*/ 104790841 w 1023"/>
                <a:gd name="T9" fmla="*/ 646420763 h 1026"/>
                <a:gd name="T10" fmla="*/ 498073273 w 1023"/>
                <a:gd name="T11" fmla="*/ 253276234 h 1026"/>
                <a:gd name="T12" fmla="*/ 498073273 w 1023"/>
                <a:gd name="T13" fmla="*/ 530493559 h 1026"/>
                <a:gd name="T14" fmla="*/ 645790699 w 1023"/>
                <a:gd name="T15" fmla="*/ 530493559 h 1026"/>
                <a:gd name="T16" fmla="*/ 645790699 w 1023"/>
                <a:gd name="T17" fmla="*/ 0 h 1026"/>
                <a:gd name="T18" fmla="*/ 110472494 w 1023"/>
                <a:gd name="T19" fmla="*/ 0 h 10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3"/>
                <a:gd name="T31" fmla="*/ 0 h 1026"/>
                <a:gd name="T32" fmla="*/ 1023 w 1023"/>
                <a:gd name="T33" fmla="*/ 1026 h 10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3" h="1026">
                  <a:moveTo>
                    <a:pt x="175" y="0"/>
                  </a:moveTo>
                  <a:lnTo>
                    <a:pt x="175" y="229"/>
                  </a:lnTo>
                  <a:lnTo>
                    <a:pt x="632" y="229"/>
                  </a:lnTo>
                  <a:lnTo>
                    <a:pt x="0" y="859"/>
                  </a:lnTo>
                  <a:lnTo>
                    <a:pt x="166" y="1026"/>
                  </a:lnTo>
                  <a:lnTo>
                    <a:pt x="789" y="402"/>
                  </a:lnTo>
                  <a:lnTo>
                    <a:pt x="789" y="842"/>
                  </a:lnTo>
                  <a:lnTo>
                    <a:pt x="1023" y="842"/>
                  </a:lnTo>
                  <a:lnTo>
                    <a:pt x="1023" y="0"/>
                  </a:lnTo>
                  <a:lnTo>
                    <a:pt x="175" y="0"/>
                  </a:lnTo>
                  <a:close/>
                </a:path>
              </a:pathLst>
            </a:custGeom>
            <a:solidFill>
              <a:srgbClr val="3E0D53"/>
            </a:solidFill>
            <a:ln w="9525">
              <a:noFill/>
              <a:round/>
              <a:headEnd/>
              <a:tailEnd/>
            </a:ln>
          </p:spPr>
          <p:txBody>
            <a:bodyPr/>
            <a:lstStyle/>
            <a:p>
              <a:endParaRPr lang="en-US"/>
            </a:p>
          </p:txBody>
        </p:sp>
        <p:grpSp>
          <p:nvGrpSpPr>
            <p:cNvPr id="3" name="Group 247"/>
            <p:cNvGrpSpPr/>
            <p:nvPr/>
          </p:nvGrpSpPr>
          <p:grpSpPr>
            <a:xfrm>
              <a:off x="630238" y="2600325"/>
              <a:ext cx="2868612" cy="2868613"/>
              <a:chOff x="630238" y="2600325"/>
              <a:chExt cx="2868612" cy="2868613"/>
            </a:xfrm>
            <a:solidFill>
              <a:schemeClr val="bg1"/>
            </a:solidFill>
          </p:grpSpPr>
          <p:sp>
            <p:nvSpPr>
              <p:cNvPr id="13" name="Freeform 10"/>
              <p:cNvSpPr>
                <a:spLocks/>
              </p:cNvSpPr>
              <p:nvPr/>
            </p:nvSpPr>
            <p:spPr bwMode="auto">
              <a:xfrm>
                <a:off x="1590675" y="4411663"/>
                <a:ext cx="947737" cy="1057275"/>
              </a:xfrm>
              <a:custGeom>
                <a:avLst/>
                <a:gdLst/>
                <a:ahLst/>
                <a:cxnLst>
                  <a:cxn ang="0">
                    <a:pos x="0" y="599"/>
                  </a:cxn>
                  <a:cxn ang="0">
                    <a:pos x="162" y="762"/>
                  </a:cxn>
                  <a:cxn ang="0">
                    <a:pos x="484" y="439"/>
                  </a:cxn>
                  <a:cxn ang="0">
                    <a:pos x="484" y="1331"/>
                  </a:cxn>
                  <a:cxn ang="0">
                    <a:pos x="718" y="1331"/>
                  </a:cxn>
                  <a:cxn ang="0">
                    <a:pos x="718" y="450"/>
                  </a:cxn>
                  <a:cxn ang="0">
                    <a:pos x="1030" y="762"/>
                  </a:cxn>
                  <a:cxn ang="0">
                    <a:pos x="1195" y="596"/>
                  </a:cxn>
                  <a:cxn ang="0">
                    <a:pos x="600" y="0"/>
                  </a:cxn>
                  <a:cxn ang="0">
                    <a:pos x="0" y="599"/>
                  </a:cxn>
                </a:cxnLst>
                <a:rect l="0" t="0" r="r" b="b"/>
                <a:pathLst>
                  <a:path w="1195" h="1331">
                    <a:moveTo>
                      <a:pt x="0" y="599"/>
                    </a:moveTo>
                    <a:lnTo>
                      <a:pt x="162" y="762"/>
                    </a:lnTo>
                    <a:lnTo>
                      <a:pt x="484" y="439"/>
                    </a:lnTo>
                    <a:lnTo>
                      <a:pt x="484" y="1331"/>
                    </a:lnTo>
                    <a:lnTo>
                      <a:pt x="718" y="1331"/>
                    </a:lnTo>
                    <a:lnTo>
                      <a:pt x="718" y="450"/>
                    </a:lnTo>
                    <a:lnTo>
                      <a:pt x="1030" y="762"/>
                    </a:lnTo>
                    <a:lnTo>
                      <a:pt x="1195" y="596"/>
                    </a:lnTo>
                    <a:lnTo>
                      <a:pt x="600" y="0"/>
                    </a:lnTo>
                    <a:lnTo>
                      <a:pt x="0" y="599"/>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1"/>
              <p:cNvSpPr>
                <a:spLocks/>
              </p:cNvSpPr>
              <p:nvPr/>
            </p:nvSpPr>
            <p:spPr bwMode="auto">
              <a:xfrm>
                <a:off x="1590675" y="2600325"/>
                <a:ext cx="947737" cy="1057275"/>
              </a:xfrm>
              <a:custGeom>
                <a:avLst/>
                <a:gdLst/>
                <a:ahLst/>
                <a:cxnLst>
                  <a:cxn ang="0">
                    <a:pos x="1195" y="732"/>
                  </a:cxn>
                  <a:cxn ang="0">
                    <a:pos x="1034" y="571"/>
                  </a:cxn>
                  <a:cxn ang="0">
                    <a:pos x="712" y="893"/>
                  </a:cxn>
                  <a:cxn ang="0">
                    <a:pos x="712" y="0"/>
                  </a:cxn>
                  <a:cxn ang="0">
                    <a:pos x="478" y="0"/>
                  </a:cxn>
                  <a:cxn ang="0">
                    <a:pos x="478" y="881"/>
                  </a:cxn>
                  <a:cxn ang="0">
                    <a:pos x="165" y="571"/>
                  </a:cxn>
                  <a:cxn ang="0">
                    <a:pos x="0" y="736"/>
                  </a:cxn>
                  <a:cxn ang="0">
                    <a:pos x="596" y="1331"/>
                  </a:cxn>
                  <a:cxn ang="0">
                    <a:pos x="1195" y="732"/>
                  </a:cxn>
                </a:cxnLst>
                <a:rect l="0" t="0" r="r" b="b"/>
                <a:pathLst>
                  <a:path w="1195" h="1331">
                    <a:moveTo>
                      <a:pt x="1195" y="732"/>
                    </a:moveTo>
                    <a:lnTo>
                      <a:pt x="1034" y="571"/>
                    </a:lnTo>
                    <a:lnTo>
                      <a:pt x="712" y="893"/>
                    </a:lnTo>
                    <a:lnTo>
                      <a:pt x="712" y="0"/>
                    </a:lnTo>
                    <a:lnTo>
                      <a:pt x="478" y="0"/>
                    </a:lnTo>
                    <a:lnTo>
                      <a:pt x="478" y="881"/>
                    </a:lnTo>
                    <a:lnTo>
                      <a:pt x="165" y="571"/>
                    </a:lnTo>
                    <a:lnTo>
                      <a:pt x="0" y="736"/>
                    </a:lnTo>
                    <a:lnTo>
                      <a:pt x="596" y="1331"/>
                    </a:lnTo>
                    <a:lnTo>
                      <a:pt x="1195" y="732"/>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2"/>
              <p:cNvSpPr>
                <a:spLocks/>
              </p:cNvSpPr>
              <p:nvPr/>
            </p:nvSpPr>
            <p:spPr bwMode="auto">
              <a:xfrm>
                <a:off x="630238" y="3560763"/>
                <a:ext cx="1057275" cy="947738"/>
              </a:xfrm>
              <a:custGeom>
                <a:avLst/>
                <a:gdLst/>
                <a:ahLst/>
                <a:cxnLst>
                  <a:cxn ang="0">
                    <a:pos x="731" y="0"/>
                  </a:cxn>
                  <a:cxn ang="0">
                    <a:pos x="570" y="161"/>
                  </a:cxn>
                  <a:cxn ang="0">
                    <a:pos x="892" y="484"/>
                  </a:cxn>
                  <a:cxn ang="0">
                    <a:pos x="0" y="484"/>
                  </a:cxn>
                  <a:cxn ang="0">
                    <a:pos x="0" y="718"/>
                  </a:cxn>
                  <a:cxn ang="0">
                    <a:pos x="882" y="718"/>
                  </a:cxn>
                  <a:cxn ang="0">
                    <a:pos x="570" y="1030"/>
                  </a:cxn>
                  <a:cxn ang="0">
                    <a:pos x="735" y="1195"/>
                  </a:cxn>
                  <a:cxn ang="0">
                    <a:pos x="1332" y="600"/>
                  </a:cxn>
                  <a:cxn ang="0">
                    <a:pos x="731" y="0"/>
                  </a:cxn>
                </a:cxnLst>
                <a:rect l="0" t="0" r="r" b="b"/>
                <a:pathLst>
                  <a:path w="1332" h="1195">
                    <a:moveTo>
                      <a:pt x="731" y="0"/>
                    </a:moveTo>
                    <a:lnTo>
                      <a:pt x="570" y="161"/>
                    </a:lnTo>
                    <a:lnTo>
                      <a:pt x="892" y="484"/>
                    </a:lnTo>
                    <a:lnTo>
                      <a:pt x="0" y="484"/>
                    </a:lnTo>
                    <a:lnTo>
                      <a:pt x="0" y="718"/>
                    </a:lnTo>
                    <a:lnTo>
                      <a:pt x="882" y="718"/>
                    </a:lnTo>
                    <a:lnTo>
                      <a:pt x="570" y="1030"/>
                    </a:lnTo>
                    <a:lnTo>
                      <a:pt x="735" y="1195"/>
                    </a:lnTo>
                    <a:lnTo>
                      <a:pt x="1332" y="600"/>
                    </a:lnTo>
                    <a:lnTo>
                      <a:pt x="731" y="0"/>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3"/>
              <p:cNvSpPr>
                <a:spLocks/>
              </p:cNvSpPr>
              <p:nvPr/>
            </p:nvSpPr>
            <p:spPr bwMode="auto">
              <a:xfrm>
                <a:off x="2443163" y="3560763"/>
                <a:ext cx="1055687" cy="947738"/>
              </a:xfrm>
              <a:custGeom>
                <a:avLst/>
                <a:gdLst/>
                <a:ahLst/>
                <a:cxnLst>
                  <a:cxn ang="0">
                    <a:pos x="600" y="1195"/>
                  </a:cxn>
                  <a:cxn ang="0">
                    <a:pos x="761" y="1032"/>
                  </a:cxn>
                  <a:cxn ang="0">
                    <a:pos x="439" y="710"/>
                  </a:cxn>
                  <a:cxn ang="0">
                    <a:pos x="1332" y="710"/>
                  </a:cxn>
                  <a:cxn ang="0">
                    <a:pos x="1332" y="476"/>
                  </a:cxn>
                  <a:cxn ang="0">
                    <a:pos x="450" y="476"/>
                  </a:cxn>
                  <a:cxn ang="0">
                    <a:pos x="761" y="165"/>
                  </a:cxn>
                  <a:cxn ang="0">
                    <a:pos x="596" y="0"/>
                  </a:cxn>
                  <a:cxn ang="0">
                    <a:pos x="0" y="596"/>
                  </a:cxn>
                  <a:cxn ang="0">
                    <a:pos x="600" y="1195"/>
                  </a:cxn>
                </a:cxnLst>
                <a:rect l="0" t="0" r="r" b="b"/>
                <a:pathLst>
                  <a:path w="1332" h="1195">
                    <a:moveTo>
                      <a:pt x="600" y="1195"/>
                    </a:moveTo>
                    <a:lnTo>
                      <a:pt x="761" y="1032"/>
                    </a:lnTo>
                    <a:lnTo>
                      <a:pt x="439" y="710"/>
                    </a:lnTo>
                    <a:lnTo>
                      <a:pt x="1332" y="710"/>
                    </a:lnTo>
                    <a:lnTo>
                      <a:pt x="1332" y="476"/>
                    </a:lnTo>
                    <a:lnTo>
                      <a:pt x="450" y="476"/>
                    </a:lnTo>
                    <a:lnTo>
                      <a:pt x="761" y="165"/>
                    </a:lnTo>
                    <a:lnTo>
                      <a:pt x="596" y="0"/>
                    </a:lnTo>
                    <a:lnTo>
                      <a:pt x="0" y="596"/>
                    </a:lnTo>
                    <a:lnTo>
                      <a:pt x="600" y="1195"/>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4"/>
              <p:cNvSpPr>
                <a:spLocks/>
              </p:cNvSpPr>
              <p:nvPr/>
            </p:nvSpPr>
            <p:spPr bwMode="auto">
              <a:xfrm>
                <a:off x="765175" y="2736850"/>
                <a:ext cx="812800" cy="811213"/>
              </a:xfrm>
              <a:custGeom>
                <a:avLst/>
                <a:gdLst/>
                <a:ahLst/>
                <a:cxnLst>
                  <a:cxn ang="0">
                    <a:pos x="0" y="847"/>
                  </a:cxn>
                  <a:cxn ang="0">
                    <a:pos x="229" y="847"/>
                  </a:cxn>
                  <a:cxn ang="0">
                    <a:pos x="229" y="391"/>
                  </a:cxn>
                  <a:cxn ang="0">
                    <a:pos x="861" y="1023"/>
                  </a:cxn>
                  <a:cxn ang="0">
                    <a:pos x="1026" y="856"/>
                  </a:cxn>
                  <a:cxn ang="0">
                    <a:pos x="403" y="234"/>
                  </a:cxn>
                  <a:cxn ang="0">
                    <a:pos x="843" y="234"/>
                  </a:cxn>
                  <a:cxn ang="0">
                    <a:pos x="843" y="0"/>
                  </a:cxn>
                  <a:cxn ang="0">
                    <a:pos x="0" y="0"/>
                  </a:cxn>
                  <a:cxn ang="0">
                    <a:pos x="0" y="847"/>
                  </a:cxn>
                </a:cxnLst>
                <a:rect l="0" t="0" r="r" b="b"/>
                <a:pathLst>
                  <a:path w="1026" h="1023">
                    <a:moveTo>
                      <a:pt x="0" y="847"/>
                    </a:moveTo>
                    <a:lnTo>
                      <a:pt x="229" y="847"/>
                    </a:lnTo>
                    <a:lnTo>
                      <a:pt x="229" y="391"/>
                    </a:lnTo>
                    <a:lnTo>
                      <a:pt x="861" y="1023"/>
                    </a:lnTo>
                    <a:lnTo>
                      <a:pt x="1026" y="856"/>
                    </a:lnTo>
                    <a:lnTo>
                      <a:pt x="403" y="234"/>
                    </a:lnTo>
                    <a:lnTo>
                      <a:pt x="843" y="234"/>
                    </a:lnTo>
                    <a:lnTo>
                      <a:pt x="843" y="0"/>
                    </a:lnTo>
                    <a:lnTo>
                      <a:pt x="0" y="0"/>
                    </a:lnTo>
                    <a:lnTo>
                      <a:pt x="0" y="847"/>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5"/>
              <p:cNvSpPr>
                <a:spLocks/>
              </p:cNvSpPr>
              <p:nvPr/>
            </p:nvSpPr>
            <p:spPr bwMode="auto">
              <a:xfrm>
                <a:off x="765175" y="4503738"/>
                <a:ext cx="811212" cy="814388"/>
              </a:xfrm>
              <a:custGeom>
                <a:avLst/>
                <a:gdLst/>
                <a:ahLst/>
                <a:cxnLst>
                  <a:cxn ang="0">
                    <a:pos x="848" y="1026"/>
                  </a:cxn>
                  <a:cxn ang="0">
                    <a:pos x="848" y="797"/>
                  </a:cxn>
                  <a:cxn ang="0">
                    <a:pos x="393" y="797"/>
                  </a:cxn>
                  <a:cxn ang="0">
                    <a:pos x="1023" y="166"/>
                  </a:cxn>
                  <a:cxn ang="0">
                    <a:pos x="858" y="0"/>
                  </a:cxn>
                  <a:cxn ang="0">
                    <a:pos x="234" y="623"/>
                  </a:cxn>
                  <a:cxn ang="0">
                    <a:pos x="234" y="184"/>
                  </a:cxn>
                  <a:cxn ang="0">
                    <a:pos x="0" y="184"/>
                  </a:cxn>
                  <a:cxn ang="0">
                    <a:pos x="0" y="1026"/>
                  </a:cxn>
                  <a:cxn ang="0">
                    <a:pos x="848" y="1026"/>
                  </a:cxn>
                </a:cxnLst>
                <a:rect l="0" t="0" r="r" b="b"/>
                <a:pathLst>
                  <a:path w="1023" h="1026">
                    <a:moveTo>
                      <a:pt x="848" y="1026"/>
                    </a:moveTo>
                    <a:lnTo>
                      <a:pt x="848" y="797"/>
                    </a:lnTo>
                    <a:lnTo>
                      <a:pt x="393" y="797"/>
                    </a:lnTo>
                    <a:lnTo>
                      <a:pt x="1023" y="166"/>
                    </a:lnTo>
                    <a:lnTo>
                      <a:pt x="858" y="0"/>
                    </a:lnTo>
                    <a:lnTo>
                      <a:pt x="234" y="623"/>
                    </a:lnTo>
                    <a:lnTo>
                      <a:pt x="234" y="184"/>
                    </a:lnTo>
                    <a:lnTo>
                      <a:pt x="0" y="184"/>
                    </a:lnTo>
                    <a:lnTo>
                      <a:pt x="0" y="1026"/>
                    </a:lnTo>
                    <a:lnTo>
                      <a:pt x="848" y="1026"/>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6"/>
              <p:cNvSpPr>
                <a:spLocks/>
              </p:cNvSpPr>
              <p:nvPr/>
            </p:nvSpPr>
            <p:spPr bwMode="auto">
              <a:xfrm>
                <a:off x="2540000" y="4506913"/>
                <a:ext cx="814387" cy="811213"/>
              </a:xfrm>
              <a:custGeom>
                <a:avLst/>
                <a:gdLst/>
                <a:ahLst/>
                <a:cxnLst>
                  <a:cxn ang="0">
                    <a:pos x="1026" y="176"/>
                  </a:cxn>
                  <a:cxn ang="0">
                    <a:pos x="797" y="176"/>
                  </a:cxn>
                  <a:cxn ang="0">
                    <a:pos x="797" y="631"/>
                  </a:cxn>
                  <a:cxn ang="0">
                    <a:pos x="166" y="0"/>
                  </a:cxn>
                  <a:cxn ang="0">
                    <a:pos x="0" y="165"/>
                  </a:cxn>
                  <a:cxn ang="0">
                    <a:pos x="624" y="789"/>
                  </a:cxn>
                  <a:cxn ang="0">
                    <a:pos x="183" y="789"/>
                  </a:cxn>
                  <a:cxn ang="0">
                    <a:pos x="183" y="1023"/>
                  </a:cxn>
                  <a:cxn ang="0">
                    <a:pos x="1026" y="1023"/>
                  </a:cxn>
                  <a:cxn ang="0">
                    <a:pos x="1026" y="176"/>
                  </a:cxn>
                </a:cxnLst>
                <a:rect l="0" t="0" r="r" b="b"/>
                <a:pathLst>
                  <a:path w="1026" h="1023">
                    <a:moveTo>
                      <a:pt x="1026" y="176"/>
                    </a:moveTo>
                    <a:lnTo>
                      <a:pt x="797" y="176"/>
                    </a:lnTo>
                    <a:lnTo>
                      <a:pt x="797" y="631"/>
                    </a:lnTo>
                    <a:lnTo>
                      <a:pt x="166" y="0"/>
                    </a:lnTo>
                    <a:lnTo>
                      <a:pt x="0" y="165"/>
                    </a:lnTo>
                    <a:lnTo>
                      <a:pt x="624" y="789"/>
                    </a:lnTo>
                    <a:lnTo>
                      <a:pt x="183" y="789"/>
                    </a:lnTo>
                    <a:lnTo>
                      <a:pt x="183" y="1023"/>
                    </a:lnTo>
                    <a:lnTo>
                      <a:pt x="1026" y="1023"/>
                    </a:lnTo>
                    <a:lnTo>
                      <a:pt x="1026" y="176"/>
                    </a:lnTo>
                    <a:close/>
                  </a:path>
                </a:pathLst>
              </a:custGeom>
              <a:grp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Rectangle 17"/>
              <p:cNvSpPr>
                <a:spLocks noChangeArrowheads="1"/>
              </p:cNvSpPr>
              <p:nvPr/>
            </p:nvSpPr>
            <p:spPr bwMode="auto">
              <a:xfrm>
                <a:off x="1966913" y="3933825"/>
                <a:ext cx="184150" cy="185738"/>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cs typeface="+mn-cs"/>
                </a:endParaRPr>
              </a:p>
            </p:txBody>
          </p:sp>
        </p:grpSp>
      </p:grpSp>
      <p:sp>
        <p:nvSpPr>
          <p:cNvPr id="21" name="Slide Number Placeholder 20"/>
          <p:cNvSpPr>
            <a:spLocks noGrp="1"/>
          </p:cNvSpPr>
          <p:nvPr>
            <p:ph type="sldNum" sz="quarter" idx="15"/>
          </p:nvPr>
        </p:nvSpPr>
        <p:spPr/>
        <p:txBody>
          <a:bodyPr/>
          <a:lstStyle/>
          <a:p>
            <a:pPr>
              <a:defRPr/>
            </a:pPr>
            <a:fld id="{CC69F040-4F6C-4454-A537-86A0F656EC80}" type="slidenum">
              <a:rPr lang="en-US" smtClean="0"/>
              <a:pPr>
                <a:defRPr/>
              </a:pPr>
              <a:t>10</a:t>
            </a:fld>
            <a:endParaRPr lang="en-US" dirty="0"/>
          </a:p>
        </p:txBody>
      </p:sp>
      <p:sp>
        <p:nvSpPr>
          <p:cNvPr id="22" name="Footer Placeholder 21"/>
          <p:cNvSpPr>
            <a:spLocks noGrp="1"/>
          </p:cNvSpPr>
          <p:nvPr>
            <p:ph type="ftr" sz="quarter" idx="16"/>
          </p:nvPr>
        </p:nvSpPr>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76263" y="334963"/>
            <a:ext cx="8120062" cy="484187"/>
          </a:xfrm>
        </p:spPr>
        <p:txBody>
          <a:bodyPr/>
          <a:lstStyle/>
          <a:p>
            <a:pPr eaLnBrk="1" hangingPunct="1"/>
            <a:r>
              <a:rPr lang="en-US" smtClean="0">
                <a:latin typeface="Arial" charset="0"/>
                <a:cs typeface="FS Joey"/>
              </a:rPr>
              <a:t>Enterprise IT needs a game-changer</a:t>
            </a:r>
          </a:p>
        </p:txBody>
      </p:sp>
      <p:sp>
        <p:nvSpPr>
          <p:cNvPr id="24579" name="Slide Number Placeholder 3"/>
          <p:cNvSpPr>
            <a:spLocks noGrp="1"/>
          </p:cNvSpPr>
          <p:nvPr>
            <p:ph type="sldNum" sz="quarter" idx="10"/>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2FC6963C-C8EE-4DE3-9E79-22CC898AAF25}" type="slidenum">
              <a:rPr lang="en-US" smtClean="0">
                <a:cs typeface="Arial Unicode MS" pitchFamily="34" charset="-128"/>
              </a:rPr>
              <a:pPr fontAlgn="base">
                <a:spcBef>
                  <a:spcPct val="0"/>
                </a:spcBef>
                <a:spcAft>
                  <a:spcPct val="0"/>
                </a:spcAft>
                <a:defRPr/>
              </a:pPr>
              <a:t>2</a:t>
            </a:fld>
            <a:endParaRPr lang="en-US" smtClean="0">
              <a:cs typeface="Arial Unicode MS" pitchFamily="34" charset="-128"/>
            </a:endParaRPr>
          </a:p>
        </p:txBody>
      </p:sp>
      <p:sp>
        <p:nvSpPr>
          <p:cNvPr id="26627" name="TextBox 28"/>
          <p:cNvSpPr txBox="1">
            <a:spLocks noChangeArrowheads="1"/>
          </p:cNvSpPr>
          <p:nvPr/>
        </p:nvSpPr>
        <p:spPr bwMode="auto">
          <a:xfrm>
            <a:off x="7213600" y="1479550"/>
            <a:ext cx="1704975" cy="715963"/>
          </a:xfrm>
          <a:prstGeom prst="rect">
            <a:avLst/>
          </a:prstGeom>
          <a:noFill/>
          <a:ln w="9525">
            <a:noFill/>
            <a:miter lim="800000"/>
            <a:headEnd/>
            <a:tailEnd/>
          </a:ln>
        </p:spPr>
        <p:txBody>
          <a:bodyPr>
            <a:spAutoFit/>
          </a:bodyPr>
          <a:lstStyle/>
          <a:p>
            <a:pPr>
              <a:lnSpc>
                <a:spcPct val="85000"/>
              </a:lnSpc>
            </a:pPr>
            <a:r>
              <a:rPr lang="en-US" sz="1600" b="1">
                <a:solidFill>
                  <a:schemeClr val="accent1"/>
                </a:solidFill>
                <a:cs typeface="Arial Unicode MS" pitchFamily="34" charset="-128"/>
              </a:rPr>
              <a:t>Business </a:t>
            </a:r>
            <a:br>
              <a:rPr lang="en-US" sz="1600" b="1">
                <a:solidFill>
                  <a:schemeClr val="accent1"/>
                </a:solidFill>
                <a:cs typeface="Arial Unicode MS" pitchFamily="34" charset="-128"/>
              </a:rPr>
            </a:br>
            <a:r>
              <a:rPr lang="en-US" sz="1600" b="1">
                <a:solidFill>
                  <a:schemeClr val="accent1"/>
                </a:solidFill>
                <a:cs typeface="Arial Unicode MS" pitchFamily="34" charset="-128"/>
              </a:rPr>
              <a:t>Demand for </a:t>
            </a:r>
            <a:br>
              <a:rPr lang="en-US" sz="1600" b="1">
                <a:solidFill>
                  <a:schemeClr val="accent1"/>
                </a:solidFill>
                <a:cs typeface="Arial Unicode MS" pitchFamily="34" charset="-128"/>
              </a:rPr>
            </a:br>
            <a:r>
              <a:rPr lang="en-US" sz="1600" b="1">
                <a:solidFill>
                  <a:schemeClr val="accent1"/>
                </a:solidFill>
                <a:cs typeface="Arial Unicode MS" pitchFamily="34" charset="-128"/>
              </a:rPr>
              <a:t>IT Services</a:t>
            </a:r>
          </a:p>
        </p:txBody>
      </p:sp>
      <p:sp>
        <p:nvSpPr>
          <p:cNvPr id="26628" name="Rectangle 29"/>
          <p:cNvSpPr>
            <a:spLocks noChangeArrowheads="1"/>
          </p:cNvSpPr>
          <p:nvPr/>
        </p:nvSpPr>
        <p:spPr bwMode="auto">
          <a:xfrm>
            <a:off x="7213600" y="5041900"/>
            <a:ext cx="1144588" cy="581025"/>
          </a:xfrm>
          <a:prstGeom prst="rect">
            <a:avLst/>
          </a:prstGeom>
          <a:noFill/>
          <a:ln w="9525">
            <a:noFill/>
            <a:miter lim="800000"/>
            <a:headEnd/>
            <a:tailEnd/>
          </a:ln>
        </p:spPr>
        <p:txBody>
          <a:bodyPr wrap="none">
            <a:spAutoFit/>
          </a:bodyPr>
          <a:lstStyle/>
          <a:p>
            <a:r>
              <a:rPr lang="en-US" sz="1600" b="1">
                <a:solidFill>
                  <a:srgbClr val="14AA13"/>
                </a:solidFill>
                <a:cs typeface="Arial Unicode MS" pitchFamily="34" charset="-128"/>
              </a:rPr>
              <a:t>IT Service</a:t>
            </a:r>
            <a:br>
              <a:rPr lang="en-US" sz="1600" b="1">
                <a:solidFill>
                  <a:srgbClr val="14AA13"/>
                </a:solidFill>
                <a:cs typeface="Arial Unicode MS" pitchFamily="34" charset="-128"/>
              </a:rPr>
            </a:br>
            <a:r>
              <a:rPr lang="en-US" sz="1600" b="1">
                <a:solidFill>
                  <a:srgbClr val="14AA13"/>
                </a:solidFill>
                <a:cs typeface="Arial Unicode MS" pitchFamily="34" charset="-128"/>
              </a:rPr>
              <a:t>Supply</a:t>
            </a:r>
            <a:endParaRPr lang="en-US" sz="1600">
              <a:solidFill>
                <a:srgbClr val="14AA13"/>
              </a:solidFill>
              <a:cs typeface="Arial Unicode MS" pitchFamily="34" charset="-128"/>
            </a:endParaRPr>
          </a:p>
        </p:txBody>
      </p:sp>
      <p:sp>
        <p:nvSpPr>
          <p:cNvPr id="26629" name="TextBox 47"/>
          <p:cNvSpPr txBox="1">
            <a:spLocks noChangeArrowheads="1"/>
          </p:cNvSpPr>
          <p:nvPr/>
        </p:nvSpPr>
        <p:spPr bwMode="auto">
          <a:xfrm>
            <a:off x="3433763" y="5194300"/>
            <a:ext cx="3213100" cy="336550"/>
          </a:xfrm>
          <a:prstGeom prst="rect">
            <a:avLst/>
          </a:prstGeom>
          <a:noFill/>
          <a:ln w="9525">
            <a:noFill/>
            <a:miter lim="800000"/>
            <a:headEnd/>
            <a:tailEnd/>
          </a:ln>
        </p:spPr>
        <p:txBody>
          <a:bodyPr>
            <a:spAutoFit/>
          </a:bodyPr>
          <a:lstStyle/>
          <a:p>
            <a:r>
              <a:rPr lang="en-US" sz="1600" i="1">
                <a:solidFill>
                  <a:srgbClr val="14AA13"/>
                </a:solidFill>
                <a:cs typeface="Arial Unicode MS" pitchFamily="34" charset="-128"/>
              </a:rPr>
              <a:t>Complexity Slows Productivity</a:t>
            </a:r>
          </a:p>
        </p:txBody>
      </p:sp>
      <p:sp>
        <p:nvSpPr>
          <p:cNvPr id="26630" name="TextBox 60"/>
          <p:cNvSpPr txBox="1">
            <a:spLocks noChangeArrowheads="1"/>
          </p:cNvSpPr>
          <p:nvPr/>
        </p:nvSpPr>
        <p:spPr bwMode="auto">
          <a:xfrm>
            <a:off x="3435350" y="1930400"/>
            <a:ext cx="1736725" cy="825500"/>
          </a:xfrm>
          <a:prstGeom prst="rect">
            <a:avLst/>
          </a:prstGeom>
          <a:noFill/>
          <a:ln w="9525">
            <a:noFill/>
            <a:miter lim="800000"/>
            <a:headEnd/>
            <a:tailEnd/>
          </a:ln>
        </p:spPr>
        <p:txBody>
          <a:bodyPr>
            <a:spAutoFit/>
          </a:bodyPr>
          <a:lstStyle/>
          <a:p>
            <a:r>
              <a:rPr lang="en-US" sz="1600" i="1">
                <a:solidFill>
                  <a:schemeClr val="accent1"/>
                </a:solidFill>
                <a:cs typeface="Arial Unicode MS" pitchFamily="34" charset="-128"/>
              </a:rPr>
              <a:t>Demand for shorter cycle times</a:t>
            </a:r>
          </a:p>
        </p:txBody>
      </p:sp>
      <p:sp>
        <p:nvSpPr>
          <p:cNvPr id="26631" name="TextBox 75"/>
          <p:cNvSpPr txBox="1">
            <a:spLocks noChangeArrowheads="1"/>
          </p:cNvSpPr>
          <p:nvPr/>
        </p:nvSpPr>
        <p:spPr bwMode="auto">
          <a:xfrm rot="8378" flipH="1">
            <a:off x="3433763" y="5472113"/>
            <a:ext cx="3397250" cy="581025"/>
          </a:xfrm>
          <a:prstGeom prst="rect">
            <a:avLst/>
          </a:prstGeom>
          <a:noFill/>
          <a:ln w="9525">
            <a:noFill/>
            <a:miter lim="800000"/>
            <a:headEnd/>
            <a:tailEnd/>
          </a:ln>
        </p:spPr>
        <p:txBody>
          <a:bodyPr>
            <a:spAutoFit/>
          </a:bodyPr>
          <a:lstStyle/>
          <a:p>
            <a:r>
              <a:rPr lang="en-US" sz="1600" i="1">
                <a:solidFill>
                  <a:srgbClr val="14AA13"/>
                </a:solidFill>
                <a:cs typeface="Arial Unicode MS" pitchFamily="34" charset="-128"/>
              </a:rPr>
              <a:t>(60-80% of budget spent keeping lights on)</a:t>
            </a:r>
          </a:p>
        </p:txBody>
      </p:sp>
      <p:grpSp>
        <p:nvGrpSpPr>
          <p:cNvPr id="26632" name="Group 61"/>
          <p:cNvGrpSpPr>
            <a:grpSpLocks/>
          </p:cNvGrpSpPr>
          <p:nvPr/>
        </p:nvGrpSpPr>
        <p:grpSpPr bwMode="auto">
          <a:xfrm>
            <a:off x="2143125" y="2008188"/>
            <a:ext cx="1309688" cy="4162425"/>
            <a:chOff x="2578100" y="2740025"/>
            <a:chExt cx="1309688" cy="3165475"/>
          </a:xfrm>
        </p:grpSpPr>
        <p:cxnSp>
          <p:nvCxnSpPr>
            <p:cNvPr id="32" name="Straight Connector 31"/>
            <p:cNvCxnSpPr/>
            <p:nvPr/>
          </p:nvCxnSpPr>
          <p:spPr bwMode="auto">
            <a:xfrm rot="5400000">
              <a:off x="996950" y="4321175"/>
              <a:ext cx="3165475" cy="3175"/>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bwMode="auto">
            <a:xfrm rot="5400000">
              <a:off x="2304256" y="4321969"/>
              <a:ext cx="3165475" cy="158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sp>
        <p:nvSpPr>
          <p:cNvPr id="26633" name="TextBox 34"/>
          <p:cNvSpPr txBox="1">
            <a:spLocks noChangeArrowheads="1"/>
          </p:cNvSpPr>
          <p:nvPr/>
        </p:nvSpPr>
        <p:spPr bwMode="auto">
          <a:xfrm>
            <a:off x="2178050" y="5702300"/>
            <a:ext cx="1282700" cy="373063"/>
          </a:xfrm>
          <a:prstGeom prst="rect">
            <a:avLst/>
          </a:prstGeom>
          <a:noFill/>
          <a:ln w="9525">
            <a:noFill/>
            <a:miter lim="800000"/>
            <a:headEnd/>
            <a:tailEnd/>
          </a:ln>
        </p:spPr>
        <p:txBody>
          <a:bodyPr lIns="0" rIns="0"/>
          <a:lstStyle/>
          <a:p>
            <a:pPr algn="ctr" eaLnBrk="0" hangingPunct="0">
              <a:spcBef>
                <a:spcPct val="50000"/>
              </a:spcBef>
            </a:pPr>
            <a:r>
              <a:rPr lang="en-US" sz="1600">
                <a:solidFill>
                  <a:srgbClr val="7F7F7F"/>
                </a:solidFill>
                <a:ea typeface="MS PGothic"/>
                <a:cs typeface="Calibri" pitchFamily="34" charset="0"/>
              </a:rPr>
              <a:t>2008 - 2009</a:t>
            </a:r>
          </a:p>
        </p:txBody>
      </p:sp>
      <p:sp>
        <p:nvSpPr>
          <p:cNvPr id="26634" name="TextBox 36"/>
          <p:cNvSpPr txBox="1">
            <a:spLocks noChangeArrowheads="1"/>
          </p:cNvSpPr>
          <p:nvPr/>
        </p:nvSpPr>
        <p:spPr bwMode="auto">
          <a:xfrm>
            <a:off x="663575" y="5702300"/>
            <a:ext cx="1641475" cy="336550"/>
          </a:xfrm>
          <a:prstGeom prst="rect">
            <a:avLst/>
          </a:prstGeom>
          <a:noFill/>
          <a:ln w="9525">
            <a:noFill/>
            <a:miter lim="800000"/>
            <a:headEnd/>
            <a:tailEnd/>
          </a:ln>
        </p:spPr>
        <p:txBody>
          <a:bodyPr>
            <a:spAutoFit/>
          </a:bodyPr>
          <a:lstStyle/>
          <a:p>
            <a:pPr algn="ctr" eaLnBrk="0" hangingPunct="0">
              <a:spcBef>
                <a:spcPct val="50000"/>
              </a:spcBef>
            </a:pPr>
            <a:r>
              <a:rPr lang="en-US" sz="1600">
                <a:solidFill>
                  <a:srgbClr val="7F7F7F"/>
                </a:solidFill>
                <a:ea typeface="MS PGothic"/>
                <a:cs typeface="Calibri" pitchFamily="34" charset="0"/>
              </a:rPr>
              <a:t>2003 - 2008</a:t>
            </a:r>
          </a:p>
        </p:txBody>
      </p:sp>
      <p:sp>
        <p:nvSpPr>
          <p:cNvPr id="26635" name="Freeform 7"/>
          <p:cNvSpPr>
            <a:spLocks/>
          </p:cNvSpPr>
          <p:nvPr/>
        </p:nvSpPr>
        <p:spPr bwMode="auto">
          <a:xfrm>
            <a:off x="4895850" y="1828800"/>
            <a:ext cx="1922463" cy="3352800"/>
          </a:xfrm>
          <a:custGeom>
            <a:avLst/>
            <a:gdLst>
              <a:gd name="T0" fmla="*/ 2147483647 w 938"/>
              <a:gd name="T1" fmla="*/ 0 h 1972"/>
              <a:gd name="T2" fmla="*/ 2147483647 w 938"/>
              <a:gd name="T3" fmla="*/ 0 h 1972"/>
              <a:gd name="T4" fmla="*/ 2147483647 w 938"/>
              <a:gd name="T5" fmla="*/ 190784867 h 1972"/>
              <a:gd name="T6" fmla="*/ 2147483647 w 938"/>
              <a:gd name="T7" fmla="*/ 375789046 h 1972"/>
              <a:gd name="T8" fmla="*/ 2147483647 w 938"/>
              <a:gd name="T9" fmla="*/ 543449513 h 1972"/>
              <a:gd name="T10" fmla="*/ 1940673118 w 938"/>
              <a:gd name="T11" fmla="*/ 705327486 h 1972"/>
              <a:gd name="T12" fmla="*/ 1453404707 w 938"/>
              <a:gd name="T13" fmla="*/ 855644082 h 1972"/>
              <a:gd name="T14" fmla="*/ 957735002 w 938"/>
              <a:gd name="T15" fmla="*/ 994397814 h 1972"/>
              <a:gd name="T16" fmla="*/ 478867501 w 938"/>
              <a:gd name="T17" fmla="*/ 1121588256 h 1972"/>
              <a:gd name="T18" fmla="*/ 0 w 938"/>
              <a:gd name="T19" fmla="*/ 1242996311 h 1972"/>
              <a:gd name="T20" fmla="*/ 0 w 938"/>
              <a:gd name="T21" fmla="*/ 2147483647 h 1972"/>
              <a:gd name="T22" fmla="*/ 0 w 938"/>
              <a:gd name="T23" fmla="*/ 2147483647 h 1972"/>
              <a:gd name="T24" fmla="*/ 420058184 w 938"/>
              <a:gd name="T25" fmla="*/ 2147483647 h 1972"/>
              <a:gd name="T26" fmla="*/ 873722571 w 938"/>
              <a:gd name="T27" fmla="*/ 2147483647 h 1972"/>
              <a:gd name="T28" fmla="*/ 1335788123 w 938"/>
              <a:gd name="T29" fmla="*/ 2147483647 h 1972"/>
              <a:gd name="T30" fmla="*/ 1823056534 w 938"/>
              <a:gd name="T31" fmla="*/ 2147483647 h 1972"/>
              <a:gd name="T32" fmla="*/ 2147483647 w 938"/>
              <a:gd name="T33" fmla="*/ 2147483647 h 1972"/>
              <a:gd name="T34" fmla="*/ 2147483647 w 938"/>
              <a:gd name="T35" fmla="*/ 2147483647 h 1972"/>
              <a:gd name="T36" fmla="*/ 2147483647 w 938"/>
              <a:gd name="T37" fmla="*/ 2147483647 h 1972"/>
              <a:gd name="T38" fmla="*/ 2147483647 w 938"/>
              <a:gd name="T39" fmla="*/ 2147483647 h 1972"/>
              <a:gd name="T40" fmla="*/ 2147483647 w 938"/>
              <a:gd name="T41" fmla="*/ 0 h 19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8"/>
              <a:gd name="T64" fmla="*/ 0 h 1972"/>
              <a:gd name="T65" fmla="*/ 938 w 938"/>
              <a:gd name="T66" fmla="*/ 1972 h 19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8" h="1972">
                <a:moveTo>
                  <a:pt x="938" y="0"/>
                </a:moveTo>
                <a:lnTo>
                  <a:pt x="938" y="0"/>
                </a:lnTo>
                <a:lnTo>
                  <a:pt x="818" y="66"/>
                </a:lnTo>
                <a:lnTo>
                  <a:pt x="700" y="130"/>
                </a:lnTo>
                <a:lnTo>
                  <a:pt x="580" y="188"/>
                </a:lnTo>
                <a:lnTo>
                  <a:pt x="462" y="244"/>
                </a:lnTo>
                <a:lnTo>
                  <a:pt x="346" y="296"/>
                </a:lnTo>
                <a:lnTo>
                  <a:pt x="228" y="344"/>
                </a:lnTo>
                <a:lnTo>
                  <a:pt x="114" y="388"/>
                </a:lnTo>
                <a:lnTo>
                  <a:pt x="0" y="430"/>
                </a:lnTo>
                <a:lnTo>
                  <a:pt x="0" y="1806"/>
                </a:lnTo>
                <a:lnTo>
                  <a:pt x="100" y="1818"/>
                </a:lnTo>
                <a:lnTo>
                  <a:pt x="208" y="1830"/>
                </a:lnTo>
                <a:lnTo>
                  <a:pt x="318" y="1846"/>
                </a:lnTo>
                <a:lnTo>
                  <a:pt x="434" y="1864"/>
                </a:lnTo>
                <a:lnTo>
                  <a:pt x="554" y="1886"/>
                </a:lnTo>
                <a:lnTo>
                  <a:pt x="680" y="1912"/>
                </a:lnTo>
                <a:lnTo>
                  <a:pt x="806" y="1940"/>
                </a:lnTo>
                <a:lnTo>
                  <a:pt x="938" y="1972"/>
                </a:lnTo>
                <a:lnTo>
                  <a:pt x="938" y="0"/>
                </a:lnTo>
                <a:close/>
              </a:path>
            </a:pathLst>
          </a:custGeom>
          <a:solidFill>
            <a:srgbClr val="E05206"/>
          </a:solidFill>
          <a:ln w="9525">
            <a:noFill/>
            <a:round/>
            <a:headEnd/>
            <a:tailEnd/>
          </a:ln>
        </p:spPr>
        <p:txBody>
          <a:bodyPr/>
          <a:lstStyle/>
          <a:p>
            <a:endParaRPr lang="en-US"/>
          </a:p>
        </p:txBody>
      </p:sp>
      <p:sp>
        <p:nvSpPr>
          <p:cNvPr id="47" name="Freeform 46"/>
          <p:cNvSpPr/>
          <p:nvPr/>
        </p:nvSpPr>
        <p:spPr>
          <a:xfrm>
            <a:off x="869950" y="3438525"/>
            <a:ext cx="6296025" cy="744538"/>
          </a:xfrm>
          <a:custGeom>
            <a:avLst/>
            <a:gdLst>
              <a:gd name="connsiteX0" fmla="*/ 0 w 4876800"/>
              <a:gd name="connsiteY0" fmla="*/ 76200 h 695325"/>
              <a:gd name="connsiteX1" fmla="*/ 1028700 w 4876800"/>
              <a:gd name="connsiteY1" fmla="*/ 0 h 695325"/>
              <a:gd name="connsiteX2" fmla="*/ 2019300 w 4876800"/>
              <a:gd name="connsiteY2" fmla="*/ 695325 h 695325"/>
              <a:gd name="connsiteX3" fmla="*/ 4876800 w 4876800"/>
              <a:gd name="connsiteY3" fmla="*/ 695325 h 695325"/>
              <a:gd name="connsiteX4" fmla="*/ 4876800 w 4876800"/>
              <a:gd name="connsiteY4" fmla="*/ 695325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695325">
                <a:moveTo>
                  <a:pt x="0" y="76200"/>
                </a:moveTo>
                <a:lnTo>
                  <a:pt x="1028700" y="0"/>
                </a:lnTo>
                <a:lnTo>
                  <a:pt x="2019300" y="695325"/>
                </a:lnTo>
                <a:lnTo>
                  <a:pt x="4876800" y="695325"/>
                </a:lnTo>
                <a:lnTo>
                  <a:pt x="4876800" y="695325"/>
                </a:lnTo>
              </a:path>
            </a:pathLst>
          </a:custGeom>
          <a:ln w="5715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637" name="Freeform 5"/>
          <p:cNvSpPr>
            <a:spLocks/>
          </p:cNvSpPr>
          <p:nvPr/>
        </p:nvSpPr>
        <p:spPr bwMode="auto">
          <a:xfrm>
            <a:off x="874713" y="1655763"/>
            <a:ext cx="6288087" cy="1450975"/>
          </a:xfrm>
          <a:custGeom>
            <a:avLst/>
            <a:gdLst>
              <a:gd name="T0" fmla="*/ 0 w 3068"/>
              <a:gd name="T1" fmla="*/ 2147483647 h 854"/>
              <a:gd name="T2" fmla="*/ 0 w 3068"/>
              <a:gd name="T3" fmla="*/ 2147483647 h 854"/>
              <a:gd name="T4" fmla="*/ 378066115 w 3068"/>
              <a:gd name="T5" fmla="*/ 2147483647 h 854"/>
              <a:gd name="T6" fmla="*/ 840148259 w 3068"/>
              <a:gd name="T7" fmla="*/ 2147483647 h 854"/>
              <a:gd name="T8" fmla="*/ 1377845369 w 3068"/>
              <a:gd name="T9" fmla="*/ 2147483647 h 854"/>
              <a:gd name="T10" fmla="*/ 1991152961 w 3068"/>
              <a:gd name="T11" fmla="*/ 2147483647 h 854"/>
              <a:gd name="T12" fmla="*/ 2147483647 w 3068"/>
              <a:gd name="T13" fmla="*/ 2147483647 h 854"/>
              <a:gd name="T14" fmla="*/ 2147483647 w 3068"/>
              <a:gd name="T15" fmla="*/ 2147483647 h 854"/>
              <a:gd name="T16" fmla="*/ 2147483647 w 3068"/>
              <a:gd name="T17" fmla="*/ 2147483647 h 854"/>
              <a:gd name="T18" fmla="*/ 2147483647 w 3068"/>
              <a:gd name="T19" fmla="*/ 2147483647 h 854"/>
              <a:gd name="T20" fmla="*/ 2147483647 w 3068"/>
              <a:gd name="T21" fmla="*/ 2147483647 h 854"/>
              <a:gd name="T22" fmla="*/ 2147483647 w 3068"/>
              <a:gd name="T23" fmla="*/ 2147483647 h 854"/>
              <a:gd name="T24" fmla="*/ 2147483647 w 3068"/>
              <a:gd name="T25" fmla="*/ 2147483647 h 854"/>
              <a:gd name="T26" fmla="*/ 2147483647 w 3068"/>
              <a:gd name="T27" fmla="*/ 2136170149 h 854"/>
              <a:gd name="T28" fmla="*/ 2147483647 w 3068"/>
              <a:gd name="T29" fmla="*/ 2072661976 h 854"/>
              <a:gd name="T30" fmla="*/ 2147483647 w 3068"/>
              <a:gd name="T31" fmla="*/ 2003382188 h 854"/>
              <a:gd name="T32" fmla="*/ 2147483647 w 3068"/>
              <a:gd name="T33" fmla="*/ 1922554068 h 854"/>
              <a:gd name="T34" fmla="*/ 2147483647 w 3068"/>
              <a:gd name="T35" fmla="*/ 1835952633 h 854"/>
              <a:gd name="T36" fmla="*/ 2147483647 w 3068"/>
              <a:gd name="T37" fmla="*/ 1743577457 h 854"/>
              <a:gd name="T38" fmla="*/ 2147483647 w 3068"/>
              <a:gd name="T39" fmla="*/ 1633881060 h 854"/>
              <a:gd name="T40" fmla="*/ 2147483647 w 3068"/>
              <a:gd name="T41" fmla="*/ 1524186362 h 854"/>
              <a:gd name="T42" fmla="*/ 2147483647 w 3068"/>
              <a:gd name="T43" fmla="*/ 1397170018 h 854"/>
              <a:gd name="T44" fmla="*/ 2147483647 w 3068"/>
              <a:gd name="T45" fmla="*/ 1264382057 h 854"/>
              <a:gd name="T46" fmla="*/ 2147483647 w 3068"/>
              <a:gd name="T47" fmla="*/ 1120045765 h 854"/>
              <a:gd name="T48" fmla="*/ 2147483647 w 3068"/>
              <a:gd name="T49" fmla="*/ 958389527 h 854"/>
              <a:gd name="T50" fmla="*/ 2147483647 w 3068"/>
              <a:gd name="T51" fmla="*/ 790959760 h 854"/>
              <a:gd name="T52" fmla="*/ 2147483647 w 3068"/>
              <a:gd name="T53" fmla="*/ 611983574 h 854"/>
              <a:gd name="T54" fmla="*/ 2147483647 w 3068"/>
              <a:gd name="T55" fmla="*/ 421460650 h 854"/>
              <a:gd name="T56" fmla="*/ 2147483647 w 3068"/>
              <a:gd name="T57" fmla="*/ 219391148 h 854"/>
              <a:gd name="T58" fmla="*/ 2147483647 w 3068"/>
              <a:gd name="T59" fmla="*/ 0 h 8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68"/>
              <a:gd name="T91" fmla="*/ 0 h 854"/>
              <a:gd name="T92" fmla="*/ 3068 w 3068"/>
              <a:gd name="T93" fmla="*/ 854 h 8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68" h="854">
                <a:moveTo>
                  <a:pt x="0" y="852"/>
                </a:moveTo>
                <a:lnTo>
                  <a:pt x="0" y="852"/>
                </a:lnTo>
                <a:lnTo>
                  <a:pt x="90" y="854"/>
                </a:lnTo>
                <a:lnTo>
                  <a:pt x="200" y="852"/>
                </a:lnTo>
                <a:lnTo>
                  <a:pt x="328" y="848"/>
                </a:lnTo>
                <a:lnTo>
                  <a:pt x="474" y="840"/>
                </a:lnTo>
                <a:lnTo>
                  <a:pt x="552" y="834"/>
                </a:lnTo>
                <a:lnTo>
                  <a:pt x="634" y="826"/>
                </a:lnTo>
                <a:lnTo>
                  <a:pt x="720" y="818"/>
                </a:lnTo>
                <a:lnTo>
                  <a:pt x="810" y="806"/>
                </a:lnTo>
                <a:lnTo>
                  <a:pt x="902" y="792"/>
                </a:lnTo>
                <a:lnTo>
                  <a:pt x="998" y="778"/>
                </a:lnTo>
                <a:lnTo>
                  <a:pt x="1096" y="760"/>
                </a:lnTo>
                <a:lnTo>
                  <a:pt x="1198" y="740"/>
                </a:lnTo>
                <a:lnTo>
                  <a:pt x="1302" y="718"/>
                </a:lnTo>
                <a:lnTo>
                  <a:pt x="1410" y="694"/>
                </a:lnTo>
                <a:lnTo>
                  <a:pt x="1518" y="666"/>
                </a:lnTo>
                <a:lnTo>
                  <a:pt x="1630" y="636"/>
                </a:lnTo>
                <a:lnTo>
                  <a:pt x="1742" y="604"/>
                </a:lnTo>
                <a:lnTo>
                  <a:pt x="1858" y="566"/>
                </a:lnTo>
                <a:lnTo>
                  <a:pt x="1974" y="528"/>
                </a:lnTo>
                <a:lnTo>
                  <a:pt x="2092" y="484"/>
                </a:lnTo>
                <a:lnTo>
                  <a:pt x="2212" y="438"/>
                </a:lnTo>
                <a:lnTo>
                  <a:pt x="2332" y="388"/>
                </a:lnTo>
                <a:lnTo>
                  <a:pt x="2452" y="332"/>
                </a:lnTo>
                <a:lnTo>
                  <a:pt x="2574" y="274"/>
                </a:lnTo>
                <a:lnTo>
                  <a:pt x="2698" y="212"/>
                </a:lnTo>
                <a:lnTo>
                  <a:pt x="2820" y="146"/>
                </a:lnTo>
                <a:lnTo>
                  <a:pt x="2944" y="76"/>
                </a:lnTo>
                <a:lnTo>
                  <a:pt x="3068" y="0"/>
                </a:lnTo>
              </a:path>
            </a:pathLst>
          </a:custGeom>
          <a:noFill/>
          <a:ln w="76200">
            <a:solidFill>
              <a:schemeClr val="accent1"/>
            </a:solidFill>
            <a:prstDash val="solid"/>
            <a:round/>
            <a:headEnd type="none" w="med" len="med"/>
            <a:tailEnd type="triangle" w="med" len="med"/>
          </a:ln>
        </p:spPr>
        <p:txBody>
          <a:bodyPr/>
          <a:lstStyle/>
          <a:p>
            <a:endParaRPr lang="en-US"/>
          </a:p>
        </p:txBody>
      </p:sp>
      <p:sp>
        <p:nvSpPr>
          <p:cNvPr id="26638" name="Freeform 6"/>
          <p:cNvSpPr>
            <a:spLocks/>
          </p:cNvSpPr>
          <p:nvPr/>
        </p:nvSpPr>
        <p:spPr bwMode="auto">
          <a:xfrm>
            <a:off x="882650" y="4538663"/>
            <a:ext cx="6280150" cy="722312"/>
          </a:xfrm>
          <a:custGeom>
            <a:avLst/>
            <a:gdLst>
              <a:gd name="T0" fmla="*/ 0 w 9746"/>
              <a:gd name="T1" fmla="*/ 316865489 h 9464"/>
              <a:gd name="T2" fmla="*/ 2147483647 w 9746"/>
              <a:gd name="T3" fmla="*/ 0 h 9464"/>
              <a:gd name="T4" fmla="*/ 2147483647 w 9746"/>
              <a:gd name="T5" fmla="*/ 1902066518 h 9464"/>
              <a:gd name="T6" fmla="*/ 2147483647 w 9746"/>
              <a:gd name="T7" fmla="*/ 1902066518 h 9464"/>
              <a:gd name="T8" fmla="*/ 2147483647 w 9746"/>
              <a:gd name="T9" fmla="*/ 1882092127 h 9464"/>
              <a:gd name="T10" fmla="*/ 2147483647 w 9746"/>
              <a:gd name="T11" fmla="*/ 1842598834 h 9464"/>
              <a:gd name="T12" fmla="*/ 2147483647 w 9746"/>
              <a:gd name="T13" fmla="*/ 1842598834 h 9464"/>
              <a:gd name="T14" fmla="*/ 2147483647 w 9746"/>
              <a:gd name="T15" fmla="*/ 1862123841 h 9464"/>
              <a:gd name="T16" fmla="*/ 2147483647 w 9746"/>
              <a:gd name="T17" fmla="*/ 1902066518 h 9464"/>
              <a:gd name="T18" fmla="*/ 2147483647 w 9746"/>
              <a:gd name="T19" fmla="*/ 1981060431 h 9464"/>
              <a:gd name="T20" fmla="*/ 2147483647 w 9746"/>
              <a:gd name="T21" fmla="*/ 2080464687 h 9464"/>
              <a:gd name="T22" fmla="*/ 2147483647 w 9746"/>
              <a:gd name="T23" fmla="*/ 2147483647 h 9464"/>
              <a:gd name="T24" fmla="*/ 2147483647 w 9746"/>
              <a:gd name="T25" fmla="*/ 2147483647 h 9464"/>
              <a:gd name="T26" fmla="*/ 2147483647 w 9746"/>
              <a:gd name="T27" fmla="*/ 2147483647 h 9464"/>
              <a:gd name="T28" fmla="*/ 2147483647 w 9746"/>
              <a:gd name="T29" fmla="*/ 2147483647 h 9464"/>
              <a:gd name="T30" fmla="*/ 2147483647 w 9746"/>
              <a:gd name="T31" fmla="*/ 2147483647 h 9464"/>
              <a:gd name="T32" fmla="*/ 2147483647 w 9746"/>
              <a:gd name="T33" fmla="*/ 2147483647 h 9464"/>
              <a:gd name="T34" fmla="*/ 2147483647 w 9746"/>
              <a:gd name="T35" fmla="*/ 2147483647 h 9464"/>
              <a:gd name="T36" fmla="*/ 2147483647 w 9746"/>
              <a:gd name="T37" fmla="*/ 2147483647 h 9464"/>
              <a:gd name="T38" fmla="*/ 2147483647 w 9746"/>
              <a:gd name="T39" fmla="*/ 2147483647 h 9464"/>
              <a:gd name="T40" fmla="*/ 2147483647 w 9746"/>
              <a:gd name="T41" fmla="*/ 2147483647 h 9464"/>
              <a:gd name="T42" fmla="*/ 2147483647 w 9746"/>
              <a:gd name="T43" fmla="*/ 2147483647 h 94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46"/>
              <a:gd name="T67" fmla="*/ 0 h 9464"/>
              <a:gd name="T68" fmla="*/ 9746 w 9746"/>
              <a:gd name="T69" fmla="*/ 9464 h 94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46" h="9464">
                <a:moveTo>
                  <a:pt x="0" y="714"/>
                </a:moveTo>
                <a:lnTo>
                  <a:pt x="1985" y="0"/>
                </a:lnTo>
                <a:lnTo>
                  <a:pt x="3995" y="4286"/>
                </a:lnTo>
                <a:lnTo>
                  <a:pt x="4116" y="4241"/>
                </a:lnTo>
                <a:lnTo>
                  <a:pt x="4466" y="4152"/>
                </a:lnTo>
                <a:lnTo>
                  <a:pt x="4714" y="4152"/>
                </a:lnTo>
                <a:lnTo>
                  <a:pt x="5019" y="4196"/>
                </a:lnTo>
                <a:lnTo>
                  <a:pt x="5363" y="4286"/>
                </a:lnTo>
                <a:lnTo>
                  <a:pt x="5751" y="4464"/>
                </a:lnTo>
                <a:lnTo>
                  <a:pt x="6170" y="4688"/>
                </a:lnTo>
                <a:lnTo>
                  <a:pt x="6635" y="5045"/>
                </a:lnTo>
                <a:lnTo>
                  <a:pt x="7131" y="5491"/>
                </a:lnTo>
                <a:lnTo>
                  <a:pt x="7653" y="6071"/>
                </a:lnTo>
                <a:lnTo>
                  <a:pt x="7926" y="6429"/>
                </a:lnTo>
                <a:lnTo>
                  <a:pt x="8206" y="6830"/>
                </a:lnTo>
                <a:lnTo>
                  <a:pt x="8492" y="7232"/>
                </a:lnTo>
                <a:lnTo>
                  <a:pt x="8785" y="7723"/>
                </a:lnTo>
                <a:lnTo>
                  <a:pt x="9084" y="8214"/>
                </a:lnTo>
                <a:lnTo>
                  <a:pt x="9383" y="8750"/>
                </a:lnTo>
                <a:lnTo>
                  <a:pt x="9688" y="9375"/>
                </a:lnTo>
                <a:cubicBezTo>
                  <a:pt x="9707" y="9405"/>
                  <a:pt x="9727" y="9434"/>
                  <a:pt x="9746" y="9464"/>
                </a:cubicBezTo>
              </a:path>
            </a:pathLst>
          </a:custGeom>
          <a:noFill/>
          <a:ln w="76200">
            <a:solidFill>
              <a:srgbClr val="14AA13"/>
            </a:solidFill>
            <a:prstDash val="solid"/>
            <a:round/>
            <a:headEnd type="none" w="med" len="med"/>
            <a:tailEnd type="triangle" w="med" len="med"/>
          </a:ln>
        </p:spPr>
        <p:txBody>
          <a:bodyPr/>
          <a:lstStyle/>
          <a:p>
            <a:endParaRPr lang="en-US"/>
          </a:p>
        </p:txBody>
      </p:sp>
      <p:sp>
        <p:nvSpPr>
          <p:cNvPr id="26639" name="TextBox 22"/>
          <p:cNvSpPr txBox="1">
            <a:spLocks noChangeArrowheads="1"/>
          </p:cNvSpPr>
          <p:nvPr/>
        </p:nvSpPr>
        <p:spPr bwMode="auto">
          <a:xfrm rot="1920923">
            <a:off x="2181225" y="3500438"/>
            <a:ext cx="1522413" cy="336550"/>
          </a:xfrm>
          <a:prstGeom prst="rect">
            <a:avLst/>
          </a:prstGeom>
          <a:noFill/>
          <a:ln w="9525">
            <a:noFill/>
            <a:miter lim="800000"/>
            <a:headEnd/>
            <a:tailEnd/>
          </a:ln>
        </p:spPr>
        <p:txBody>
          <a:bodyPr>
            <a:spAutoFit/>
          </a:bodyPr>
          <a:lstStyle/>
          <a:p>
            <a:pPr algn="ctr" eaLnBrk="0" hangingPunct="0">
              <a:spcBef>
                <a:spcPct val="50000"/>
              </a:spcBef>
            </a:pPr>
            <a:r>
              <a:rPr lang="en-US" sz="1600">
                <a:ea typeface="MS PGothic"/>
                <a:cs typeface="Calibri" pitchFamily="34" charset="0"/>
              </a:rPr>
              <a:t>Recession</a:t>
            </a:r>
          </a:p>
        </p:txBody>
      </p:sp>
      <p:sp>
        <p:nvSpPr>
          <p:cNvPr id="26640" name="TextBox 57"/>
          <p:cNvSpPr txBox="1">
            <a:spLocks noChangeArrowheads="1"/>
          </p:cNvSpPr>
          <p:nvPr/>
        </p:nvSpPr>
        <p:spPr bwMode="auto">
          <a:xfrm>
            <a:off x="4949825" y="3070225"/>
            <a:ext cx="1857375" cy="801688"/>
          </a:xfrm>
          <a:prstGeom prst="rect">
            <a:avLst/>
          </a:prstGeom>
          <a:noFill/>
          <a:ln w="9525" algn="ctr">
            <a:noFill/>
            <a:miter lim="800000"/>
            <a:headEnd/>
            <a:tailEnd/>
          </a:ln>
        </p:spPr>
        <p:txBody>
          <a:bodyPr anchor="ctr"/>
          <a:lstStyle/>
          <a:p>
            <a:pPr>
              <a:lnSpc>
                <a:spcPct val="90000"/>
              </a:lnSpc>
            </a:pPr>
            <a:r>
              <a:rPr lang="en-US" sz="1600" b="1">
                <a:solidFill>
                  <a:schemeClr val="bg1"/>
                </a:solidFill>
                <a:cs typeface="Arial Unicode MS" pitchFamily="34" charset="-128"/>
              </a:rPr>
              <a:t>Unsustainable</a:t>
            </a:r>
          </a:p>
        </p:txBody>
      </p:sp>
      <p:sp>
        <p:nvSpPr>
          <p:cNvPr id="26641" name="TextBox 22"/>
          <p:cNvSpPr txBox="1">
            <a:spLocks noChangeArrowheads="1"/>
          </p:cNvSpPr>
          <p:nvPr/>
        </p:nvSpPr>
        <p:spPr bwMode="auto">
          <a:xfrm>
            <a:off x="3522663" y="3721100"/>
            <a:ext cx="1309687" cy="336550"/>
          </a:xfrm>
          <a:prstGeom prst="rect">
            <a:avLst/>
          </a:prstGeom>
          <a:noFill/>
          <a:ln w="9525">
            <a:noFill/>
            <a:miter lim="800000"/>
            <a:headEnd/>
            <a:tailEnd/>
          </a:ln>
        </p:spPr>
        <p:txBody>
          <a:bodyPr>
            <a:spAutoFit/>
          </a:bodyPr>
          <a:lstStyle/>
          <a:p>
            <a:pPr algn="ctr" eaLnBrk="0" hangingPunct="0">
              <a:spcBef>
                <a:spcPct val="50000"/>
              </a:spcBef>
            </a:pPr>
            <a:r>
              <a:rPr lang="en-US" sz="1600">
                <a:ea typeface="MS PGothic"/>
                <a:cs typeface="Calibri" pitchFamily="34" charset="0"/>
              </a:rPr>
              <a:t>New Normal</a:t>
            </a:r>
          </a:p>
        </p:txBody>
      </p:sp>
      <p:sp>
        <p:nvSpPr>
          <p:cNvPr id="26642" name="TextBox 59"/>
          <p:cNvSpPr txBox="1">
            <a:spLocks noChangeArrowheads="1"/>
          </p:cNvSpPr>
          <p:nvPr/>
        </p:nvSpPr>
        <p:spPr bwMode="auto">
          <a:xfrm>
            <a:off x="7213600" y="3957638"/>
            <a:ext cx="1419225" cy="336550"/>
          </a:xfrm>
          <a:prstGeom prst="rect">
            <a:avLst/>
          </a:prstGeom>
          <a:noFill/>
          <a:ln w="9525">
            <a:noFill/>
            <a:miter lim="800000"/>
            <a:headEnd/>
            <a:tailEnd/>
          </a:ln>
        </p:spPr>
        <p:txBody>
          <a:bodyPr>
            <a:spAutoFit/>
          </a:bodyPr>
          <a:lstStyle/>
          <a:p>
            <a:r>
              <a:rPr lang="en-US" sz="1600" b="1">
                <a:cs typeface="Arial Unicode MS" pitchFamily="34" charset="-128"/>
              </a:rPr>
              <a:t>IT</a:t>
            </a:r>
            <a:r>
              <a:rPr lang="en-US" sz="1600" b="1">
                <a:ea typeface="MS PGothic"/>
                <a:cs typeface="Calibri" pitchFamily="34" charset="0"/>
              </a:rPr>
              <a:t> </a:t>
            </a:r>
            <a:r>
              <a:rPr lang="en-US" sz="1600" b="1">
                <a:cs typeface="Arial Unicode MS" pitchFamily="34" charset="-128"/>
              </a:rPr>
              <a:t>Budget </a:t>
            </a:r>
          </a:p>
        </p:txBody>
      </p:sp>
      <p:sp>
        <p:nvSpPr>
          <p:cNvPr id="26643" name="AutoShape 2"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AwUHAgT/xABJEAABAgQABwoICwkBAQAAAAABAAIDBAURBhIhMVGy0QcWNkFUc4GRscETFSVhcXSSoRQiJCY1UlNicpPhFyMyNEJVY4OigtL/xAAaAQACAwEBAAAAAAAAAAAAAAAABAIDBQEG/8QAKREAAgECBQMFAQADAAAAAAAAAAECAxEEEzEyUSFScRIUIkGBMwUVof/aAAwDAQACEQMRAD8A3FcRYjITHPiODWNFy5xsAF042F0BVuqRazOmXgOLZSGclv6vvHuVlKm6jt9EJzUUXM7hbLMf4OTgvmHZsY/Fb0cZXk3zVM5pGEBxXvtVWXQJKGOLWcvJEqjyf3cNoGkm6djQh9IodSX2y/3y1TkUDrO1LfLVORQOs7UO+Mo+hnUl4yj6GdSlkR7SOY+Qi3y1TkUDrO1LfLVORQOs7UO+Mo+hnUl4yj6GdSMiPaGY+Qi3y1TkUDrO1LfLVORQOs7UO+Mo+hnUl4yj6GdSMiPaGY+Qi3y1TkUDrO1LfLVORQOs7UO+Mo+hnUl4yj6GdSMiPaGY+Qi3y1TkUDrO1LfLVORQegnah3xlH0M6k4qcbjaw9FkZEe07mPkJIWFsVjgJ2RLRfOw9x2ohp9SlajDL5WKHW/iacjm+kIFgTsKY+I8BpPE7KCo3ti06O2cknlhYbkaNo8yqnh4vToyUajWvU0oJLwUaosqciyYYMV38L2/VcM4XvSTTi7MYTurlPhVNmVokctNnvAhg+nJ2XQbJ4stJeEdkuMZ3cER4em1IbzrUK1F5bIQ2jMcUe5PYZfDyyiq/keKNHfGiF7zcni0LjGUWMljJ2wtqS4yWMosZLGQBLjJYyixksZAEuMmxlHjKaSl4s7NQpaXGNEiOsB3nt6Fx9FdnUrjwmvjRBDgsdEeczWC5PQraXwaq8cA/BfBg/avDfdnRvRqPL0mXEOC0OiEfvIpGV52eZWKQni3f4oYjQX2ATcDqmRliSw82O7YkcDqmM0SWP/t2xHtklX7qoTyYGRTEN0CPEgxLY8NxY6xyXBsrOnzHwiE6HEykDLfjCr6u7yrO8+/WKVLiFs40aQR7lovrG4sujsEeBccy9WmZIn4r23A84/Qo3us/wfNsKhbjYdULQFnYlfMZpbQX3QDajt51qEqofkUL0jsRTujxWQaI18Rwa3wzRcoSqbw6RglrgQS3KD91MYbYvJXW1ZXYyWMosZPdOi5JjJXUd04NkASXSuo7pXQBJdGG55KB8aanXC/gwIbPScp91utBl1om56AKJEcM7ph1+pqXxTapMtoq8wpSSTHMsocPNP1CUp8MRJyOyC05sY5T6BxqtOFdFA/nR+W/YgXC2ciTVemscnFgu8EwaAM/vuqcnIn6eETim2LSrNOyPXUozI9RmosI3Y+M9zTpBJsuqa75bD6ewrw3Xqph+XQ+nsKcatGxTe7CHB8/Oxo/xnVC0NZtg7HhnDJsIPaX+CJxQfuhaSszE7/wapaARutcGf8AezvWf1l7mU6XLHFpu3KDb+krQN1rgz/vZ3rPq59Gy/4m6pTOF2LyV1tWVcKoTLMhcHj7wyr1Mqv14PslVgC6sn7C5cMqMA5y5vpapWzkB2aM3pNlRgJWXfSAQCNDdmiNPocFc4MUyBWakZWNEexohOfeGRfIRp9KB7ZEY7leTCg+qxO1qqrXjTk0ShZySYZ7w5Dlc1/xsV7RKTBo0oZaXiRIjC8vvEte5toHmVgkseVWc1aTHVCK6odMcydMqyQMTmBclNzcaZiTMyHxXl5DcWwJN9Ch3hSHK5v/AJ/+UWpK1V6iVrkMuPBgNWmosrUZqVg2DYMZ8NriLkgOI7lFSo8aLUoPhIjiPjZL5MxTV8eXKj61F1yuaMPKUHp7Ctm3wEvsKMDeH45h2qFryyPA4fP8H/A7VC1xZWL3rwN0dAJ3WeDQ59nes+rY8nS/4m6pWg7rPBoc+zvQBWx5OgfibqlM4TYvJVV1KEBPZIBdALQsUDAJ7JwE9lKxG4wCusE62zB+qmdfAdHHgnQ8RrsXORlv0KoASsuSgpx9LBSad0aV+1CB/aov5w2IqwXrrcIac6cZLugBsUw8Rz8bMAb+9YZZazuVcHIvrT9VqzsXhqdOn6orqM0aspSswzTHMnTHMVmjQC1PdGg0+ozMm6mRXmBFdDLhGAxrG18y837UoH9pjfnjYgnCnhJVPW4msVVLZhg6Lim0JOtNOxLUJgTc/MzQaWCNFfEDSb2uSbe9SUYeUoXT2FeUheyjfSMLp7CmGrRsVp9QowP4fDmHaoWtrJcEOHw5h2qFrSx8XvXgco6AVuscGhz7O9AFb+joH4m6pR/ur8Gxz7O9ANa+jZf0t1SmsJsXkqrasognASAXQC0RYQC6skAnAUjggE9k6cBdsBzZaxuV8HIvrT9Vqymy1fctyYORfWnarUlj/wCP6XYfeGKYp0xWKPGEYUcJKp63E1iqohW2E/COqetRNYqrIXo6exeDNluZHZeyjjyjC6ewrykL10f6RhdPYUS0ZyOoUYID5+N5h2qFrKybBDh23mXaoWsrGxe9eB6joBe6vwbHPs70AVr6OgeluqUf7qovg2OfZ3oDqjfDUiE8ZcUMd0Wt3prCbF5Kq25lCF2FyF2FoiogF0AknAUkgEAnsnAXQClY4c2Wq7l/B2L6y7VaststT3MOD0X1l2q1Jf5D+P6XYfeGCY5inTHMVhj5hWE4+cdT9aiaxVYrXCfhFU/WomsVVkL0tNfBeDMluZwQvXRx5RhdPYV5SF7qIzGng7iY0k9i5PawWoR4I8O28w7VC1hZPggb4d5OKE4f8hawsXGf0Xgdo7Qdw7kHT+D0xCYLvAxmjSRlHYszo8Vk1IuloouWAtIPG05tnQtrjwxGhOhuzOCyPCqgzNHqTp2SafBkkloF7acmhTwlVL4P8OVYvVA1OSj5SMYbxcf0u4nBQhX0GoSc9CEOaDWE5w7NfSCuH0aE/LLzFm6DZ3vC1YztuFHHgpwE4VqKG/lDPZ/VdChu5Qz2VNVI8kfSyrC6AVmKI/lDfZXQoj+UN9lTVSPIellVZaXucTkrL0KIyPMwYT/hDjiviBptit0lBYoj+UN9lLxG4547PZVOIhCtD0t2J024SvY1/wAa0/l0r+c3amNUp9v5+V/ObtWQGhu+2Z7P6rk0R32zPZ/VJf6+n3/8L/cS4IcInMiV+ovhuDmumYhDmm4Ixiqx2RXBojvt2eykKJxvmG28zf1WgpxikrizTbuUwaXGwBJOQAK/koDadJvix7Yzhd/m0BJjafTgXY4dE9OM73Zl5mtm69MtgS8Mtgh2XQPOfP5lVUndXfREox4CHcylIkzVpqoxBksWA+cm57lqCqMGaQyk06HBY2xAynjJVwsSvUzKjl9D0I+mNhLzTklBm4ZZFYCDxr0pKomAVWwDgxojokFtieNpsVTHAKODkdE92xasU1ldHEVY6SIOnF/RlQwFmPrROobE4wGmdL+obFqiSl7ut3HMqHBlm8eZ0v6hsS3kTOl/UNi1NJHu63cGTDgy0YEzX3+obE+8qa+/7lqKS77uv3HMmHBlpwJmj9f3Jt5Ezpf1DYtTSR7uv3HcmHBle8eZPG/qGxLeLMnJeJ7ti1RJc93W7gyYcGayWALi8eGxiAcoc7YjOj0GWprG4jG3GawzK3TqudWc9zJKEY6IQFkkklWSP//Z"/>
          <p:cNvSpPr>
            <a:spLocks noChangeAspect="1" noChangeArrowheads="1"/>
          </p:cNvSpPr>
          <p:nvPr/>
        </p:nvSpPr>
        <p:spPr bwMode="auto">
          <a:xfrm>
            <a:off x="73025" y="-579438"/>
            <a:ext cx="1209675" cy="1209676"/>
          </a:xfrm>
          <a:prstGeom prst="rect">
            <a:avLst/>
          </a:prstGeom>
          <a:noFill/>
          <a:ln w="9525">
            <a:noFill/>
            <a:miter lim="800000"/>
            <a:headEnd/>
            <a:tailEnd/>
          </a:ln>
        </p:spPr>
        <p:txBody>
          <a:bodyPr/>
          <a:lstStyle/>
          <a:p>
            <a:endParaRPr lang="en-AU">
              <a:latin typeface="CA Sans"/>
              <a:cs typeface="Arial Unicode MS" pitchFamily="34" charset="-128"/>
            </a:endParaRPr>
          </a:p>
        </p:txBody>
      </p:sp>
      <p:sp>
        <p:nvSpPr>
          <p:cNvPr id="26644" name="AutoShape 4"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AwUHAgT/xABJEAABAgQABwoICwkBAQAAAAABAAIDBAURBhIhMVGy0QcWNkFUc4GRscETFSVhcXSSoRQiJCY1UlNicpPhFyMyNEJVY4OigtL/xAAaAQACAwEBAAAAAAAAAAAAAAAABAIDBQEG/8QAKREAAgECBQMFAQADAAAAAAAAAAECAxEEEzEyUSFScRIUIkGBMwUVof/aAAwDAQACEQMRAD8A3FcRYjITHPiODWNFy5xsAF042F0BVuqRazOmXgOLZSGclv6vvHuVlKm6jt9EJzUUXM7hbLMf4OTgvmHZsY/Fb0cZXk3zVM5pGEBxXvtVWXQJKGOLWcvJEqjyf3cNoGkm6djQh9IodSX2y/3y1TkUDrO1LfLVORQOs7UO+Mo+hnUl4yj6GdSlkR7SOY+Qi3y1TkUDrO1LfLVORQOs7UO+Mo+hnUl4yj6GdSMiPaGY+Qi3y1TkUDrO1LfLVORQOs7UO+Mo+hnUl4yj6GdSMiPaGY+Qi3y1TkUDrO1LfLVORQOs7UO+Mo+hnUl4yj6GdSMiPaGY+Qi3y1TkUDrO1LfLVORQegnah3xlH0M6k4qcbjaw9FkZEe07mPkJIWFsVjgJ2RLRfOw9x2ohp9SlajDL5WKHW/iacjm+kIFgTsKY+I8BpPE7KCo3ti06O2cknlhYbkaNo8yqnh4vToyUajWvU0oJLwUaosqciyYYMV38L2/VcM4XvSTTi7MYTurlPhVNmVokctNnvAhg+nJ2XQbJ4stJeEdkuMZ3cER4em1IbzrUK1F5bIQ2jMcUe5PYZfDyyiq/keKNHfGiF7zcni0LjGUWMljJ2wtqS4yWMosZLGQBLjJYyixksZAEuMmxlHjKaSl4s7NQpaXGNEiOsB3nt6Fx9FdnUrjwmvjRBDgsdEeczWC5PQraXwaq8cA/BfBg/avDfdnRvRqPL0mXEOC0OiEfvIpGV52eZWKQni3f4oYjQX2ATcDqmRliSw82O7YkcDqmM0SWP/t2xHtklX7qoTyYGRTEN0CPEgxLY8NxY6xyXBsrOnzHwiE6HEykDLfjCr6u7yrO8+/WKVLiFs40aQR7lovrG4sujsEeBccy9WmZIn4r23A84/Qo3us/wfNsKhbjYdULQFnYlfMZpbQX3QDajt51qEqofkUL0jsRTujxWQaI18Rwa3wzRcoSqbw6RglrgQS3KD91MYbYvJXW1ZXYyWMosZPdOi5JjJXUd04NkASXSuo7pXQBJdGG55KB8aanXC/gwIbPScp91utBl1om56AKJEcM7ph1+pqXxTapMtoq8wpSSTHMsocPNP1CUp8MRJyOyC05sY5T6BxqtOFdFA/nR+W/YgXC2ciTVemscnFgu8EwaAM/vuqcnIn6eETim2LSrNOyPXUozI9RmosI3Y+M9zTpBJsuqa75bD6ewrw3Xqph+XQ+nsKcatGxTe7CHB8/Oxo/xnVC0NZtg7HhnDJsIPaX+CJxQfuhaSszE7/wapaARutcGf8AezvWf1l7mU6XLHFpu3KDb+krQN1rgz/vZ3rPq59Gy/4m6pTOF2LyV1tWVcKoTLMhcHj7wyr1Mqv14PslVgC6sn7C5cMqMA5y5vpapWzkB2aM3pNlRgJWXfSAQCNDdmiNPocFc4MUyBWakZWNEexohOfeGRfIRp9KB7ZEY7leTCg+qxO1qqrXjTk0ShZySYZ7w5Dlc1/xsV7RKTBo0oZaXiRIjC8vvEte5toHmVgkseVWc1aTHVCK6odMcydMqyQMTmBclNzcaZiTMyHxXl5DcWwJN9Ch3hSHK5v/AJ/+UWpK1V6iVrkMuPBgNWmosrUZqVg2DYMZ8NriLkgOI7lFSo8aLUoPhIjiPjZL5MxTV8eXKj61F1yuaMPKUHp7Ctm3wEvsKMDeH45h2qFryyPA4fP8H/A7VC1xZWL3rwN0dAJ3WeDQ59nes+rY8nS/4m6pWg7rPBoc+zvQBWx5OgfibqlM4TYvJVV1KEBPZIBdALQsUDAJ7JwE9lKxG4wCusE62zB+qmdfAdHHgnQ8RrsXORlv0KoASsuSgpx9LBSad0aV+1CB/aov5w2IqwXrrcIac6cZLugBsUw8Rz8bMAb+9YZZazuVcHIvrT9VqzsXhqdOn6orqM0aspSswzTHMnTHMVmjQC1PdGg0+ozMm6mRXmBFdDLhGAxrG18y837UoH9pjfnjYgnCnhJVPW4msVVLZhg6Lim0JOtNOxLUJgTc/MzQaWCNFfEDSb2uSbe9SUYeUoXT2FeUheyjfSMLp7CmGrRsVp9QowP4fDmHaoWtrJcEOHw5h2qFrSx8XvXgco6AVuscGhz7O9AFb+joH4m6pR/ur8Gxz7O9ANa+jZf0t1SmsJsXkqrasognASAXQC0RYQC6skAnAUjggE9k6cBdsBzZaxuV8HIvrT9Vqymy1fctyYORfWnarUlj/wCP6XYfeGKYp0xWKPGEYUcJKp63E1iqohW2E/COqetRNYqrIXo6exeDNluZHZeyjjyjC6ewrykL10f6RhdPYUS0ZyOoUYID5+N5h2qFrKybBDh23mXaoWsrGxe9eB6joBe6vwbHPs70AVr6OgeluqUf7qovg2OfZ3oDqjfDUiE8ZcUMd0Wt3prCbF5Kq25lCF2FyF2FoiogF0AknAUkgEAnsnAXQClY4c2Wq7l/B2L6y7VaststT3MOD0X1l2q1Jf5D+P6XYfeGCY5inTHMVhj5hWE4+cdT9aiaxVYrXCfhFU/WomsVVkL0tNfBeDMluZwQvXRx5RhdPYV5SF7qIzGng7iY0k9i5PawWoR4I8O28w7VC1hZPggb4d5OKE4f8hawsXGf0Xgdo7Qdw7kHT+D0xCYLvAxmjSRlHYszo8Vk1IuloouWAtIPG05tnQtrjwxGhOhuzOCyPCqgzNHqTp2SafBkkloF7acmhTwlVL4P8OVYvVA1OSj5SMYbxcf0u4nBQhX0GoSc9CEOaDWE5w7NfSCuH0aE/LLzFm6DZ3vC1YztuFHHgpwE4VqKG/lDPZ/VdChu5Qz2VNVI8kfSyrC6AVmKI/lDfZXQoj+UN9lTVSPIellVZaXucTkrL0KIyPMwYT/hDjiviBptit0lBYoj+UN9lLxG4547PZVOIhCtD0t2J024SvY1/wAa0/l0r+c3amNUp9v5+V/ObtWQGhu+2Z7P6rk0R32zPZ/VJf6+n3/8L/cS4IcInMiV+ovhuDmumYhDmm4Ixiqx2RXBojvt2eykKJxvmG28zf1WgpxikrizTbuUwaXGwBJOQAK/koDadJvix7Yzhd/m0BJjafTgXY4dE9OM73Zl5mtm69MtgS8Mtgh2XQPOfP5lVUndXfREox4CHcylIkzVpqoxBksWA+cm57lqCqMGaQyk06HBY2xAynjJVwsSvUzKjl9D0I+mNhLzTklBm4ZZFYCDxr0pKomAVWwDgxojokFtieNpsVTHAKODkdE92xasU1ldHEVY6SIOnF/RlQwFmPrROobE4wGmdL+obFqiSl7ut3HMqHBlm8eZ0v6hsS3kTOl/UNi1NJHu63cGTDgy0YEzX3+obE+8qa+/7lqKS77uv3HMmHBlpwJmj9f3Jt5Ezpf1DYtTSR7uv3HcmHBle8eZPG/qGxLeLMnJeJ7ti1RJc93W7gyYcGayWALi8eGxiAcoc7YjOj0GWprG4jG3GawzK3TqudWc9zJKEY6IQFkkklWSP//Z"/>
          <p:cNvSpPr>
            <a:spLocks noChangeAspect="1" noChangeArrowheads="1"/>
          </p:cNvSpPr>
          <p:nvPr/>
        </p:nvSpPr>
        <p:spPr bwMode="auto">
          <a:xfrm>
            <a:off x="73025" y="-579438"/>
            <a:ext cx="1209675" cy="1209676"/>
          </a:xfrm>
          <a:prstGeom prst="rect">
            <a:avLst/>
          </a:prstGeom>
          <a:noFill/>
          <a:ln w="9525">
            <a:noFill/>
            <a:miter lim="800000"/>
            <a:headEnd/>
            <a:tailEnd/>
          </a:ln>
        </p:spPr>
        <p:txBody>
          <a:bodyPr/>
          <a:lstStyle/>
          <a:p>
            <a:endParaRPr lang="en-AU">
              <a:latin typeface="CA Sans"/>
              <a:cs typeface="Arial Unicode MS" pitchFamily="34" charset="-128"/>
            </a:endParaRPr>
          </a:p>
        </p:txBody>
      </p:sp>
      <p:sp>
        <p:nvSpPr>
          <p:cNvPr id="26645" name="AutoShape 8" descr="data:image/jpg;base64,/9j/4AAQSkZJRgABAQAAAQABAAD/2wBDAAkGBwgHBgkIBwgKCgkLDRYPDQwMDRsUFRAWIB0iIiAdHx8kKDQsJCYxJx8fLT0tMTU3Ojo6Iys/RD84QzQ5Ojf/2wBDAQoKCg0MDRoPDxo3JR8lNzc3Nzc3Nzc3Nzc3Nzc3Nzc3Nzc3Nzc3Nzc3Nzc3Nzc3Nzc3Nzc3Nzc3Nzc3Nzc3Nzf/wAARCACLAIsDASIAAhEBAxEB/8QAGwABAAMAAwEAAAAAAAAAAAAAAAQFBgECAwf/xAAxEAACAgICAAMFBwQDAAAAAAAAAQIDBBEFEgYhMRNBUWGRFBUiMnGhsRaBwdEzcvD/xAAZAQEAAwEBAAAAAAAAAAAAAAAAAQIDBAX/xAAlEQACAwACAQQCAwEAAAAAAAAAAQIDEQQhMQUSIlEUQWFxgeH/2gAMAwEAAhEDEQA/APuIAAAAAAAAAAAAAAAAAAAAAAAAAAAAAAAAAAAAAAAAAAAAAAAAAAAAAAAAAAAAAAAAAAAAAAAAAAAAAAAAAAAI+Xm42GovKuhUpPUez9T3i1JJp7T95kvHP/Nif9Z/yiNR4ryaKK6o0UNQioptv3LR2R4cp1xnD9nnT9QhXdKuzpLDbgzkfFMK8LHvyMaXa1y2oPySXvW/X1LPlOVr47EhkThKxTkoxjH3+W/4Rg6bE0mvJ0x5VUouSfS8lgR8zLx8OCsybY1xb0nL3sjy5WpcT949Jez6dlH3+utfUpeUz+O5XjKr8r29PW1xjGCTlvXn8ta0TXS5S7TzcK28mMY/Frc1aX9vIYlMqo2ZNcXdr2e5fmXxRKXoYDn/AGMcrEWNJuiONX0b9dbf7mnxvEXH5FkKa7Jqc/wx7QaWzSziyUFKOvTGrnRlZKE2lnjvyT8fOxcm2yqi+E51+UlF+hKPn3h/OpwOQndkuSg4OP4Y789r/Rrsbm8HIoturu1Clbn3i00viL+NKuXSbRbi82F0dk0n9FmDNz8YYqm1HGulFP12l+2y2xuWxMjCllwtSqh+dy8nH9TKdFkFskbV8qmx5GSZOBmrPF+NGbUMa2UU9dm0t/2LzAy4Z2JXk1pqNi2k/VCdNla2Swmrk1WtxhLWiSADI3AAAMr45pm44tyX4I9oyfwb1r+Bg+IONqxKa7qJqyEFGWq0/NfM019Nd9brugpwktOMltMqpeGeLb2qZr5KyX+zshdU61CxPr6PNt41yudtLXf2UXii+rPx8PLxduj8de+uusvLyaOvPcxj8hx2PRTGanGSlPstJaTWvn6mrq43ErwvskaYuh73CXnv6kenw/xlNneOMm/cpyckv7MvXyaopan8fH/TO3h3ycnFr5Jb/n0ZyXMY78Nrj1Gft+qh6eXrveyFk1Tr4LDlNNd75yX6aS/wa7+neM9r7T7N57317vr9NkrN43FzaoVZFXaEHuOm11/TRZcuqDXtTzdZSXAunF+9rcxGL5eiUcHjMhL8MsdQb+a8/wDJO4mXAvLxusMiN/ZdfaPce3u/c1M8HGnirFnTF0JJKD9EkQ8fw/x2PfC6qmXeD3Hc20n+myv5cZVuMtT78FvwbI2qUca63f4+jHOnGxeVtp5GFrphOUWq3p/J/wDviT8mHH2cNkPiY29oThK5Wb3189P9Nmpz+Jws+SnkU9ppaUk2n9Uc4HFYmBCccerr7T8zcm2/qTLmRkk+9Wf0RD06UZSj17Xvf7RiMKyf2OdX3lVRW2+1M4N9vons5Var4fInVf3jO+EJR6uPom/eayzw5xc7HN4zTb9Izkl9NkqzicKeIsR48VRvajHa0/jv4lpcyvdW+d/RSPptuZJrpYu2VnhzjMK3iKbLcWqyc9tynFN+r+JfVwjXFQhFRilpJLSR1xserGohTTHrXBaij1OGyx2SbZ6tFSqgopd4AAZmwAAAAAAAAAAAAAAAAAAAAAAAAAAAAAAAAAAAAAAAAAAAAAAAAAAAAAAAAAAAAAAAAAAAAAAAAAAAAAAAAAAAAAAAAAAAAAAAAAAAAAAAAAAAB//Z"/>
          <p:cNvSpPr>
            <a:spLocks noChangeAspect="1" noChangeArrowheads="1"/>
          </p:cNvSpPr>
          <p:nvPr/>
        </p:nvSpPr>
        <p:spPr bwMode="auto">
          <a:xfrm>
            <a:off x="73025" y="-593725"/>
            <a:ext cx="1238250" cy="1238250"/>
          </a:xfrm>
          <a:prstGeom prst="rect">
            <a:avLst/>
          </a:prstGeom>
          <a:noFill/>
          <a:ln w="9525">
            <a:noFill/>
            <a:miter lim="800000"/>
            <a:headEnd/>
            <a:tailEnd/>
          </a:ln>
        </p:spPr>
        <p:txBody>
          <a:bodyPr/>
          <a:lstStyle/>
          <a:p>
            <a:endParaRPr lang="en-AU">
              <a:latin typeface="CA Sans"/>
              <a:cs typeface="Arial Unicode MS" pitchFamily="34" charset="-128"/>
            </a:endParaRPr>
          </a:p>
        </p:txBody>
      </p:sp>
      <p:cxnSp>
        <p:nvCxnSpPr>
          <p:cNvPr id="38" name="Straight Connector 37"/>
          <p:cNvCxnSpPr/>
          <p:nvPr/>
        </p:nvCxnSpPr>
        <p:spPr>
          <a:xfrm flipV="1">
            <a:off x="4452938" y="4183063"/>
            <a:ext cx="2535237" cy="1587"/>
          </a:xfrm>
          <a:prstGeom prst="line">
            <a:avLst/>
          </a:prstGeom>
          <a:ln w="38100">
            <a:solidFill>
              <a:schemeClr val="bg1"/>
            </a:solidFill>
            <a:prstDash val="lgDash"/>
          </a:ln>
          <a:effectLst/>
        </p:spPr>
        <p:style>
          <a:lnRef idx="2">
            <a:schemeClr val="accent1"/>
          </a:lnRef>
          <a:fillRef idx="0">
            <a:schemeClr val="accent1"/>
          </a:fillRef>
          <a:effectRef idx="1">
            <a:schemeClr val="accent1"/>
          </a:effectRef>
          <a:fontRef idx="minor">
            <a:schemeClr val="tx1"/>
          </a:fontRef>
        </p:style>
      </p:cxnSp>
      <p:sp>
        <p:nvSpPr>
          <p:cNvPr id="26647" name="TextBox 43"/>
          <p:cNvSpPr txBox="1">
            <a:spLocks noChangeArrowheads="1"/>
          </p:cNvSpPr>
          <p:nvPr/>
        </p:nvSpPr>
        <p:spPr bwMode="auto">
          <a:xfrm>
            <a:off x="4668838" y="1441450"/>
            <a:ext cx="2171700" cy="336550"/>
          </a:xfrm>
          <a:prstGeom prst="rect">
            <a:avLst/>
          </a:prstGeom>
          <a:noFill/>
          <a:ln w="9525">
            <a:noFill/>
            <a:miter lim="800000"/>
            <a:headEnd/>
            <a:tailEnd/>
          </a:ln>
        </p:spPr>
        <p:txBody>
          <a:bodyPr wrap="none">
            <a:spAutoFit/>
          </a:bodyPr>
          <a:lstStyle/>
          <a:p>
            <a:r>
              <a:rPr lang="en-US" sz="1600">
                <a:cs typeface="Arial Unicode MS" pitchFamily="34" charset="-128"/>
              </a:rPr>
              <a:t>Consumerization of IT</a:t>
            </a:r>
          </a:p>
        </p:txBody>
      </p:sp>
      <p:sp>
        <p:nvSpPr>
          <p:cNvPr id="28" name="Footer Placeholder 27"/>
          <p:cNvSpPr>
            <a:spLocks noGrp="1"/>
          </p:cNvSpPr>
          <p:nvPr>
            <p:ph type="ftr" sz="quarter" idx="11"/>
          </p:nvPr>
        </p:nvSpPr>
        <p:spPr/>
        <p:txBody>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76263" y="315913"/>
            <a:ext cx="8120062" cy="427037"/>
          </a:xfrm>
        </p:spPr>
        <p:txBody>
          <a:bodyPr/>
          <a:lstStyle/>
          <a:p>
            <a:pPr eaLnBrk="1" hangingPunct="1"/>
            <a:r>
              <a:rPr lang="en-US" smtClean="0">
                <a:latin typeface="Arial" charset="0"/>
                <a:cs typeface="FS Joey"/>
              </a:rPr>
              <a:t>Global Media Giant: Challenge</a:t>
            </a:r>
          </a:p>
        </p:txBody>
      </p:sp>
      <p:sp>
        <p:nvSpPr>
          <p:cNvPr id="28674" name="Subtitle 13"/>
          <p:cNvSpPr>
            <a:spLocks noGrp="1"/>
          </p:cNvSpPr>
          <p:nvPr>
            <p:ph sz="half" idx="1"/>
          </p:nvPr>
        </p:nvSpPr>
        <p:spPr>
          <a:xfrm>
            <a:off x="334963" y="1276350"/>
            <a:ext cx="4449762" cy="4865688"/>
          </a:xfrm>
        </p:spPr>
        <p:txBody>
          <a:bodyPr/>
          <a:lstStyle/>
          <a:p>
            <a:pPr eaLnBrk="1" hangingPunct="1">
              <a:lnSpc>
                <a:spcPct val="100000"/>
              </a:lnSpc>
            </a:pPr>
            <a:r>
              <a:rPr lang="en-US" sz="2000" b="1" smtClean="0">
                <a:latin typeface="Arial" charset="0"/>
              </a:rPr>
              <a:t>Do more with Less</a:t>
            </a:r>
          </a:p>
          <a:p>
            <a:pPr lvl="1" eaLnBrk="1" hangingPunct="1">
              <a:lnSpc>
                <a:spcPct val="100000"/>
              </a:lnSpc>
            </a:pPr>
            <a:r>
              <a:rPr lang="en-US" sz="2000" smtClean="0">
                <a:latin typeface="Arial" charset="0"/>
              </a:rPr>
              <a:t>Skyrocketing internal demand (+30%) for the  deployment of specialized web functionality </a:t>
            </a:r>
            <a:endParaRPr lang="en-GB" sz="2000" smtClean="0">
              <a:latin typeface="Arial" charset="0"/>
            </a:endParaRPr>
          </a:p>
          <a:p>
            <a:pPr lvl="1" eaLnBrk="1" hangingPunct="1">
              <a:lnSpc>
                <a:spcPct val="100000"/>
              </a:lnSpc>
            </a:pPr>
            <a:r>
              <a:rPr lang="en-GB" sz="2000" smtClean="0">
                <a:latin typeface="Arial" charset="0"/>
              </a:rPr>
              <a:t>Provision of content across multiple platforms</a:t>
            </a:r>
          </a:p>
          <a:p>
            <a:pPr eaLnBrk="1" hangingPunct="1">
              <a:lnSpc>
                <a:spcPct val="100000"/>
              </a:lnSpc>
            </a:pPr>
            <a:r>
              <a:rPr lang="en-GB" sz="2000" b="1" smtClean="0">
                <a:latin typeface="Arial" charset="0"/>
              </a:rPr>
              <a:t>Requirements</a:t>
            </a:r>
            <a:r>
              <a:rPr lang="en-US" sz="2000" b="1" smtClean="0">
                <a:latin typeface="Arial" charset="0"/>
              </a:rPr>
              <a:t>:</a:t>
            </a:r>
          </a:p>
          <a:p>
            <a:pPr lvl="1" eaLnBrk="1" hangingPunct="1">
              <a:lnSpc>
                <a:spcPct val="100000"/>
              </a:lnSpc>
            </a:pPr>
            <a:r>
              <a:rPr lang="en-US" sz="2000" smtClean="0">
                <a:latin typeface="Arial" charset="0"/>
              </a:rPr>
              <a:t>Rapid deployment for standard dev stacks</a:t>
            </a:r>
          </a:p>
          <a:p>
            <a:pPr lvl="1" eaLnBrk="1" hangingPunct="1">
              <a:lnSpc>
                <a:spcPct val="100000"/>
              </a:lnSpc>
            </a:pPr>
            <a:r>
              <a:rPr lang="en-US" sz="2000" smtClean="0">
                <a:latin typeface="Arial" charset="0"/>
              </a:rPr>
              <a:t>Shorter time-to-market for new web sites</a:t>
            </a:r>
          </a:p>
          <a:p>
            <a:pPr lvl="1" eaLnBrk="1" hangingPunct="1">
              <a:lnSpc>
                <a:spcPct val="100000"/>
              </a:lnSpc>
            </a:pPr>
            <a:r>
              <a:rPr lang="en-US" sz="2000" smtClean="0">
                <a:latin typeface="Arial" charset="0"/>
              </a:rPr>
              <a:t>Best in class IT infrastructure</a:t>
            </a:r>
          </a:p>
        </p:txBody>
      </p:sp>
      <p:sp>
        <p:nvSpPr>
          <p:cNvPr id="28678" name="Footer Placeholder 3"/>
          <p:cNvSpPr>
            <a:spLocks noGrp="1"/>
          </p:cNvSpPr>
          <p:nvPr>
            <p:ph type="ftr" sz="quarter" idx="11"/>
          </p:nvPr>
        </p:nvSpPr>
        <p:spPr/>
        <p:txBody>
          <a:bodyPr/>
          <a:lstStyle/>
          <a:p>
            <a:pPr>
              <a:defRPr/>
            </a:pPr>
            <a:r>
              <a:rPr lang="en-GB" smtClean="0">
                <a:latin typeface="Arial" pitchFamily="34" charset="0"/>
                <a:cs typeface="Arial Unicode MS" pitchFamily="34" charset="-128"/>
              </a:rPr>
              <a:t>Feb 16, 2011        Copyright © 2011 CA</a:t>
            </a:r>
            <a:endParaRPr lang="en-US" smtClean="0">
              <a:latin typeface="Arial" pitchFamily="34" charset="0"/>
              <a:cs typeface="Arial Unicode MS" pitchFamily="34" charset="-128"/>
            </a:endParaRPr>
          </a:p>
        </p:txBody>
      </p:sp>
      <p:pic>
        <p:nvPicPr>
          <p:cNvPr id="68" name="Picture 2"/>
          <p:cNvPicPr>
            <a:picLocks noChangeAspect="1" noChangeArrowheads="1"/>
          </p:cNvPicPr>
          <p:nvPr/>
        </p:nvPicPr>
        <p:blipFill>
          <a:blip r:embed="rId3" cstate="print">
            <a:lum bright="-24000" contrast="24000"/>
          </a:blip>
          <a:srcRect t="2619"/>
          <a:stretch>
            <a:fillRect/>
          </a:stretch>
        </p:blipFill>
        <p:spPr bwMode="auto">
          <a:xfrm>
            <a:off x="4330826" y="2585131"/>
            <a:ext cx="4325087" cy="3127369"/>
          </a:xfrm>
          <a:prstGeom prst="rect">
            <a:avLst/>
          </a:prstGeom>
          <a:solidFill>
            <a:srgbClr val="FFFFFF">
              <a:shade val="85000"/>
            </a:srgbClr>
          </a:solidFill>
          <a:ln>
            <a:noFill/>
          </a:ln>
          <a:effectLst>
            <a:reflection blurRad="6350" stA="52000" endA="300" endPos="35000" dir="5400000" sy="-100000" algn="bl" rotWithShape="0"/>
          </a:effectLst>
          <a:scene3d>
            <a:camera prst="perspectiveHeroicExtremeLeftFacing">
              <a:rot lat="487347" lon="1800000" rev="21425485"/>
            </a:camera>
            <a:lightRig rig="threePt" dir="t"/>
          </a:scene3d>
        </p:spPr>
      </p:pic>
      <p:sp>
        <p:nvSpPr>
          <p:cNvPr id="7" name="Slide Number Placeholder 6"/>
          <p:cNvSpPr>
            <a:spLocks noGrp="1"/>
          </p:cNvSpPr>
          <p:nvPr>
            <p:ph type="sldNum" sz="quarter" idx="12"/>
          </p:nvPr>
        </p:nvSpPr>
        <p:spPr/>
        <p:txBody>
          <a:bodyPr/>
          <a:lstStyle/>
          <a:p>
            <a:pPr>
              <a:defRPr/>
            </a:pPr>
            <a:fld id="{743B592A-2C95-47BD-B2AE-CF1CFF053071}" type="slidenum">
              <a:rPr lang="en-US" smtClean="0"/>
              <a:pPr>
                <a:defRPr/>
              </a:pPr>
              <a:t>3</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7"/>
          <p:cNvSpPr>
            <a:spLocks/>
          </p:cNvSpPr>
          <p:nvPr/>
        </p:nvSpPr>
        <p:spPr bwMode="auto">
          <a:xfrm>
            <a:off x="4781550" y="1768475"/>
            <a:ext cx="2024063" cy="3308350"/>
          </a:xfrm>
          <a:custGeom>
            <a:avLst/>
            <a:gdLst/>
            <a:ahLst/>
            <a:cxnLst>
              <a:cxn ang="0">
                <a:pos x="1193" y="0"/>
              </a:cxn>
              <a:cxn ang="0">
                <a:pos x="1193" y="0"/>
              </a:cxn>
              <a:cxn ang="0">
                <a:pos x="1041" y="69"/>
              </a:cxn>
              <a:cxn ang="0">
                <a:pos x="891" y="137"/>
              </a:cxn>
              <a:cxn ang="0">
                <a:pos x="738" y="198"/>
              </a:cxn>
              <a:cxn ang="0">
                <a:pos x="588" y="258"/>
              </a:cxn>
              <a:cxn ang="0">
                <a:pos x="440" y="312"/>
              </a:cxn>
              <a:cxn ang="0">
                <a:pos x="290" y="363"/>
              </a:cxn>
              <a:cxn ang="0">
                <a:pos x="145" y="410"/>
              </a:cxn>
              <a:cxn ang="0">
                <a:pos x="0" y="454"/>
              </a:cxn>
              <a:cxn ang="0">
                <a:pos x="0" y="1909"/>
              </a:cxn>
              <a:cxn ang="0">
                <a:pos x="0" y="1909"/>
              </a:cxn>
              <a:cxn ang="0">
                <a:pos x="127" y="1921"/>
              </a:cxn>
              <a:cxn ang="0">
                <a:pos x="265" y="1934"/>
              </a:cxn>
              <a:cxn ang="0">
                <a:pos x="405" y="1951"/>
              </a:cxn>
              <a:cxn ang="0">
                <a:pos x="552" y="1970"/>
              </a:cxn>
              <a:cxn ang="0">
                <a:pos x="705" y="1993"/>
              </a:cxn>
              <a:cxn ang="0">
                <a:pos x="865" y="2021"/>
              </a:cxn>
              <a:cxn ang="0">
                <a:pos x="1025" y="2050"/>
              </a:cxn>
              <a:cxn ang="0">
                <a:pos x="1193" y="2084"/>
              </a:cxn>
              <a:cxn ang="0">
                <a:pos x="1193" y="0"/>
              </a:cxn>
            </a:cxnLst>
            <a:rect l="0" t="0" r="r" b="b"/>
            <a:pathLst>
              <a:path w="1193" h="2084">
                <a:moveTo>
                  <a:pt x="1193" y="0"/>
                </a:moveTo>
                <a:lnTo>
                  <a:pt x="1193" y="0"/>
                </a:lnTo>
                <a:lnTo>
                  <a:pt x="1041" y="69"/>
                </a:lnTo>
                <a:lnTo>
                  <a:pt x="891" y="137"/>
                </a:lnTo>
                <a:lnTo>
                  <a:pt x="738" y="198"/>
                </a:lnTo>
                <a:lnTo>
                  <a:pt x="588" y="258"/>
                </a:lnTo>
                <a:lnTo>
                  <a:pt x="440" y="312"/>
                </a:lnTo>
                <a:lnTo>
                  <a:pt x="290" y="363"/>
                </a:lnTo>
                <a:lnTo>
                  <a:pt x="145" y="410"/>
                </a:lnTo>
                <a:lnTo>
                  <a:pt x="0" y="454"/>
                </a:lnTo>
                <a:lnTo>
                  <a:pt x="0" y="1909"/>
                </a:lnTo>
                <a:lnTo>
                  <a:pt x="0" y="1909"/>
                </a:lnTo>
                <a:lnTo>
                  <a:pt x="127" y="1921"/>
                </a:lnTo>
                <a:lnTo>
                  <a:pt x="265" y="1934"/>
                </a:lnTo>
                <a:lnTo>
                  <a:pt x="405" y="1951"/>
                </a:lnTo>
                <a:lnTo>
                  <a:pt x="552" y="1970"/>
                </a:lnTo>
                <a:lnTo>
                  <a:pt x="705" y="1993"/>
                </a:lnTo>
                <a:lnTo>
                  <a:pt x="865" y="2021"/>
                </a:lnTo>
                <a:lnTo>
                  <a:pt x="1025" y="2050"/>
                </a:lnTo>
                <a:lnTo>
                  <a:pt x="1193" y="2084"/>
                </a:lnTo>
                <a:lnTo>
                  <a:pt x="1193" y="0"/>
                </a:lnTo>
                <a:close/>
              </a:path>
            </a:pathLst>
          </a:custGeom>
          <a:solidFill>
            <a:schemeClr val="bg1">
              <a:lumMod val="95000"/>
            </a:schemeClr>
          </a:solidFill>
          <a:ln w="9525">
            <a:noFill/>
            <a:round/>
            <a:headEnd/>
            <a:tailEnd/>
          </a:ln>
        </p:spPr>
        <p:txBody>
          <a:bodyPr/>
          <a:lstStyle/>
          <a:p>
            <a:pPr fontAlgn="auto">
              <a:spcBef>
                <a:spcPts val="0"/>
              </a:spcBef>
              <a:spcAft>
                <a:spcPts val="0"/>
              </a:spcAft>
              <a:defRPr/>
            </a:pPr>
            <a:endParaRPr lang="en-US">
              <a:latin typeface="+mn-lt"/>
              <a:ea typeface="+mn-ea"/>
              <a:cs typeface="+mn-cs"/>
            </a:endParaRPr>
          </a:p>
        </p:txBody>
      </p:sp>
      <p:sp>
        <p:nvSpPr>
          <p:cNvPr id="45" name="Freeform 44"/>
          <p:cNvSpPr/>
          <p:nvPr/>
        </p:nvSpPr>
        <p:spPr>
          <a:xfrm>
            <a:off x="2055813" y="3352800"/>
            <a:ext cx="4970462" cy="744538"/>
          </a:xfrm>
          <a:custGeom>
            <a:avLst/>
            <a:gdLst>
              <a:gd name="connsiteX0" fmla="*/ 0 w 4876800"/>
              <a:gd name="connsiteY0" fmla="*/ 76200 h 695325"/>
              <a:gd name="connsiteX1" fmla="*/ 1028700 w 4876800"/>
              <a:gd name="connsiteY1" fmla="*/ 0 h 695325"/>
              <a:gd name="connsiteX2" fmla="*/ 2019300 w 4876800"/>
              <a:gd name="connsiteY2" fmla="*/ 695325 h 695325"/>
              <a:gd name="connsiteX3" fmla="*/ 4876800 w 4876800"/>
              <a:gd name="connsiteY3" fmla="*/ 695325 h 695325"/>
              <a:gd name="connsiteX4" fmla="*/ 4876800 w 4876800"/>
              <a:gd name="connsiteY4" fmla="*/ 695325 h 695325"/>
              <a:gd name="connsiteX0" fmla="*/ 0 w 4876800"/>
              <a:gd name="connsiteY0" fmla="*/ 76200 h 695325"/>
              <a:gd name="connsiteX1" fmla="*/ 1028700 w 4876800"/>
              <a:gd name="connsiteY1" fmla="*/ 0 h 695325"/>
              <a:gd name="connsiteX2" fmla="*/ 2019300 w 4876800"/>
              <a:gd name="connsiteY2" fmla="*/ 695325 h 695325"/>
              <a:gd name="connsiteX3" fmla="*/ 4876800 w 4876800"/>
              <a:gd name="connsiteY3" fmla="*/ 695325 h 695325"/>
              <a:gd name="connsiteX4" fmla="*/ 4876800 w 4876800"/>
              <a:gd name="connsiteY4" fmla="*/ 695325 h 695325"/>
              <a:gd name="connsiteX0" fmla="*/ 0 w 3850788"/>
              <a:gd name="connsiteY0" fmla="*/ 0 h 696242"/>
              <a:gd name="connsiteX1" fmla="*/ 2688 w 3850788"/>
              <a:gd name="connsiteY1" fmla="*/ 917 h 696242"/>
              <a:gd name="connsiteX2" fmla="*/ 993288 w 3850788"/>
              <a:gd name="connsiteY2" fmla="*/ 696242 h 696242"/>
              <a:gd name="connsiteX3" fmla="*/ 3850788 w 3850788"/>
              <a:gd name="connsiteY3" fmla="*/ 696242 h 696242"/>
              <a:gd name="connsiteX4" fmla="*/ 3850788 w 3850788"/>
              <a:gd name="connsiteY4" fmla="*/ 696242 h 696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788" h="696242">
                <a:moveTo>
                  <a:pt x="0" y="0"/>
                </a:moveTo>
                <a:lnTo>
                  <a:pt x="2688" y="917"/>
                </a:lnTo>
                <a:lnTo>
                  <a:pt x="993288" y="696242"/>
                </a:lnTo>
                <a:lnTo>
                  <a:pt x="3850788" y="696242"/>
                </a:lnTo>
                <a:lnTo>
                  <a:pt x="3850788" y="696242"/>
                </a:lnTo>
              </a:path>
            </a:pathLst>
          </a:custGeom>
          <a:ln w="57150">
            <a:solidFill>
              <a:schemeClr val="bg1">
                <a:lumMod val="9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54" name="Freeform 6"/>
          <p:cNvSpPr>
            <a:spLocks/>
          </p:cNvSpPr>
          <p:nvPr/>
        </p:nvSpPr>
        <p:spPr bwMode="auto">
          <a:xfrm>
            <a:off x="2152650" y="4459288"/>
            <a:ext cx="5024438" cy="735012"/>
          </a:xfrm>
          <a:custGeom>
            <a:avLst/>
            <a:gdLst/>
            <a:ahLst/>
            <a:cxnLst>
              <a:cxn ang="0">
                <a:pos x="0" y="0"/>
              </a:cxn>
              <a:cxn ang="0">
                <a:pos x="763" y="192"/>
              </a:cxn>
              <a:cxn ang="0">
                <a:pos x="763" y="192"/>
              </a:cxn>
              <a:cxn ang="0">
                <a:pos x="811" y="190"/>
              </a:cxn>
              <a:cxn ang="0">
                <a:pos x="951" y="186"/>
              </a:cxn>
              <a:cxn ang="0">
                <a:pos x="1050" y="186"/>
              </a:cxn>
              <a:cxn ang="0">
                <a:pos x="1173" y="188"/>
              </a:cxn>
              <a:cxn ang="0">
                <a:pos x="1310" y="192"/>
              </a:cxn>
              <a:cxn ang="0">
                <a:pos x="1465" y="201"/>
              </a:cxn>
              <a:cxn ang="0">
                <a:pos x="1633" y="212"/>
              </a:cxn>
              <a:cxn ang="0">
                <a:pos x="1819" y="228"/>
              </a:cxn>
              <a:cxn ang="0">
                <a:pos x="2017" y="250"/>
              </a:cxn>
              <a:cxn ang="0">
                <a:pos x="2226" y="277"/>
              </a:cxn>
              <a:cxn ang="0">
                <a:pos x="2335" y="294"/>
              </a:cxn>
              <a:cxn ang="0">
                <a:pos x="2447" y="313"/>
              </a:cxn>
              <a:cxn ang="0">
                <a:pos x="2562" y="332"/>
              </a:cxn>
              <a:cxn ang="0">
                <a:pos x="2679" y="355"/>
              </a:cxn>
              <a:cxn ang="0">
                <a:pos x="2799" y="379"/>
              </a:cxn>
              <a:cxn ang="0">
                <a:pos x="2918" y="404"/>
              </a:cxn>
              <a:cxn ang="0">
                <a:pos x="3040" y="433"/>
              </a:cxn>
              <a:cxn ang="0">
                <a:pos x="3165" y="463"/>
              </a:cxn>
            </a:cxnLst>
            <a:rect l="0" t="0" r="r" b="b"/>
            <a:pathLst>
              <a:path w="3165" h="463">
                <a:moveTo>
                  <a:pt x="0" y="0"/>
                </a:moveTo>
                <a:lnTo>
                  <a:pt x="763" y="192"/>
                </a:lnTo>
                <a:lnTo>
                  <a:pt x="763" y="192"/>
                </a:lnTo>
                <a:lnTo>
                  <a:pt x="811" y="190"/>
                </a:lnTo>
                <a:lnTo>
                  <a:pt x="951" y="186"/>
                </a:lnTo>
                <a:lnTo>
                  <a:pt x="1050" y="186"/>
                </a:lnTo>
                <a:lnTo>
                  <a:pt x="1173" y="188"/>
                </a:lnTo>
                <a:lnTo>
                  <a:pt x="1310" y="192"/>
                </a:lnTo>
                <a:lnTo>
                  <a:pt x="1465" y="201"/>
                </a:lnTo>
                <a:lnTo>
                  <a:pt x="1633" y="212"/>
                </a:lnTo>
                <a:lnTo>
                  <a:pt x="1819" y="228"/>
                </a:lnTo>
                <a:lnTo>
                  <a:pt x="2017" y="250"/>
                </a:lnTo>
                <a:lnTo>
                  <a:pt x="2226" y="277"/>
                </a:lnTo>
                <a:lnTo>
                  <a:pt x="2335" y="294"/>
                </a:lnTo>
                <a:lnTo>
                  <a:pt x="2447" y="313"/>
                </a:lnTo>
                <a:lnTo>
                  <a:pt x="2562" y="332"/>
                </a:lnTo>
                <a:lnTo>
                  <a:pt x="2679" y="355"/>
                </a:lnTo>
                <a:lnTo>
                  <a:pt x="2799" y="379"/>
                </a:lnTo>
                <a:lnTo>
                  <a:pt x="2918" y="404"/>
                </a:lnTo>
                <a:lnTo>
                  <a:pt x="3040" y="433"/>
                </a:lnTo>
                <a:lnTo>
                  <a:pt x="3165" y="463"/>
                </a:lnTo>
              </a:path>
            </a:pathLst>
          </a:custGeom>
          <a:noFill/>
          <a:ln w="76200">
            <a:solidFill>
              <a:schemeClr val="bg1">
                <a:lumMod val="95000"/>
              </a:schemeClr>
            </a:solidFill>
            <a:prstDash val="solid"/>
            <a:round/>
            <a:headEnd type="none" w="med" len="med"/>
            <a:tailEnd type="triangle" w="med" len="med"/>
          </a:ln>
        </p:spPr>
        <p:txBody>
          <a:bodyPr/>
          <a:lstStyle/>
          <a:p>
            <a:pPr fontAlgn="auto">
              <a:spcBef>
                <a:spcPts val="0"/>
              </a:spcBef>
              <a:spcAft>
                <a:spcPts val="0"/>
              </a:spcAft>
              <a:defRPr/>
            </a:pPr>
            <a:endParaRPr lang="en-US">
              <a:latin typeface="+mn-lt"/>
              <a:ea typeface="+mn-ea"/>
              <a:cs typeface="+mn-cs"/>
            </a:endParaRPr>
          </a:p>
        </p:txBody>
      </p:sp>
      <p:sp>
        <p:nvSpPr>
          <p:cNvPr id="30724" name="Title 1"/>
          <p:cNvSpPr>
            <a:spLocks noGrp="1"/>
          </p:cNvSpPr>
          <p:nvPr>
            <p:ph type="title"/>
          </p:nvPr>
        </p:nvSpPr>
        <p:spPr>
          <a:xfrm>
            <a:off x="576263" y="315913"/>
            <a:ext cx="8120062" cy="465137"/>
          </a:xfrm>
        </p:spPr>
        <p:txBody>
          <a:bodyPr/>
          <a:lstStyle/>
          <a:p>
            <a:pPr eaLnBrk="1" hangingPunct="1"/>
            <a:r>
              <a:rPr lang="en-US" smtClean="0">
                <a:latin typeface="Arial" charset="0"/>
                <a:cs typeface="FS Joey"/>
              </a:rPr>
              <a:t>Cloud elevates IT to focus on innovation</a:t>
            </a:r>
          </a:p>
        </p:txBody>
      </p:sp>
      <p:sp>
        <p:nvSpPr>
          <p:cNvPr id="25606" name="Slide Number Placeholder 3"/>
          <p:cNvSpPr>
            <a:spLocks noGrp="1"/>
          </p:cNvSpPr>
          <p:nvPr>
            <p:ph type="sldNum" sz="quarter" idx="10"/>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3B06454C-8385-4598-ACFD-83689C65815D}" type="slidenum">
              <a:rPr lang="en-US" smtClean="0">
                <a:cs typeface="Arial Unicode MS" pitchFamily="34" charset="-128"/>
              </a:rPr>
              <a:pPr fontAlgn="base">
                <a:spcBef>
                  <a:spcPct val="0"/>
                </a:spcBef>
                <a:spcAft>
                  <a:spcPct val="0"/>
                </a:spcAft>
                <a:defRPr/>
              </a:pPr>
              <a:t>4</a:t>
            </a:fld>
            <a:endParaRPr lang="en-US" smtClean="0">
              <a:cs typeface="Arial Unicode MS" pitchFamily="34" charset="-128"/>
            </a:endParaRPr>
          </a:p>
        </p:txBody>
      </p:sp>
      <p:sp>
        <p:nvSpPr>
          <p:cNvPr id="30726" name="AutoShape 2"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AwUHAgT/xABJEAABAgQABwoICwkBAQAAAAABAAIDBAURBhIhMVGy0QcWNkFUc4GRscETFSVhcXSSoRQiJCY1UlNicpPhFyMyNEJVY4OigtL/xAAaAQACAwEBAAAAAAAAAAAAAAAABAIDBQEG/8QAKREAAgECBQMFAQADAAAAAAAAAAECAxEEEzEyUSFScRIUIkGBMwUVof/aAAwDAQACEQMRAD8A3FcRYjITHPiODWNFy5xsAF042F0BVuqRazOmXgOLZSGclv6vvHuVlKm6jt9EJzUUXM7hbLMf4OTgvmHZsY/Fb0cZXk3zVM5pGEBxXvtVWXQJKGOLWcvJEqjyf3cNoGkm6djQh9IodSX2y/3y1TkUDrO1LfLVORQOs7UO+Mo+hnUl4yj6GdSlkR7SOY+Qi3y1TkUDrO1LfLVORQOs7UO+Mo+hnUl4yj6GdSMiPaGY+Qi3y1TkUDrO1LfLVORQOs7UO+Mo+hnUl4yj6GdSMiPaGY+Qi3y1TkUDrO1LfLVORQOs7UO+Mo+hnUl4yj6GdSMiPaGY+Qi3y1TkUDrO1LfLVORQegnah3xlH0M6k4qcbjaw9FkZEe07mPkJIWFsVjgJ2RLRfOw9x2ohp9SlajDL5WKHW/iacjm+kIFgTsKY+I8BpPE7KCo3ti06O2cknlhYbkaNo8yqnh4vToyUajWvU0oJLwUaosqciyYYMV38L2/VcM4XvSTTi7MYTurlPhVNmVokctNnvAhg+nJ2XQbJ4stJeEdkuMZ3cER4em1IbzrUK1F5bIQ2jMcUe5PYZfDyyiq/keKNHfGiF7zcni0LjGUWMljJ2wtqS4yWMosZLGQBLjJYyixksZAEuMmxlHjKaSl4s7NQpaXGNEiOsB3nt6Fx9FdnUrjwmvjRBDgsdEeczWC5PQraXwaq8cA/BfBg/avDfdnRvRqPL0mXEOC0OiEfvIpGV52eZWKQni3f4oYjQX2ATcDqmRliSw82O7YkcDqmM0SWP/t2xHtklX7qoTyYGRTEN0CPEgxLY8NxY6xyXBsrOnzHwiE6HEykDLfjCr6u7yrO8+/WKVLiFs40aQR7lovrG4sujsEeBccy9WmZIn4r23A84/Qo3us/wfNsKhbjYdULQFnYlfMZpbQX3QDajt51qEqofkUL0jsRTujxWQaI18Rwa3wzRcoSqbw6RglrgQS3KD91MYbYvJXW1ZXYyWMosZPdOi5JjJXUd04NkASXSuo7pXQBJdGG55KB8aanXC/gwIbPScp91utBl1om56AKJEcM7ph1+pqXxTapMtoq8wpSSTHMsocPNP1CUp8MRJyOyC05sY5T6BxqtOFdFA/nR+W/YgXC2ciTVemscnFgu8EwaAM/vuqcnIn6eETim2LSrNOyPXUozI9RmosI3Y+M9zTpBJsuqa75bD6ewrw3Xqph+XQ+nsKcatGxTe7CHB8/Oxo/xnVC0NZtg7HhnDJsIPaX+CJxQfuhaSszE7/wapaARutcGf8AezvWf1l7mU6XLHFpu3KDb+krQN1rgz/vZ3rPq59Gy/4m6pTOF2LyV1tWVcKoTLMhcHj7wyr1Mqv14PslVgC6sn7C5cMqMA5y5vpapWzkB2aM3pNlRgJWXfSAQCNDdmiNPocFc4MUyBWakZWNEexohOfeGRfIRp9KB7ZEY7leTCg+qxO1qqrXjTk0ShZySYZ7w5Dlc1/xsV7RKTBo0oZaXiRIjC8vvEte5toHmVgkseVWc1aTHVCK6odMcydMqyQMTmBclNzcaZiTMyHxXl5DcWwJN9Ch3hSHK5v/AJ/+UWpK1V6iVrkMuPBgNWmosrUZqVg2DYMZ8NriLkgOI7lFSo8aLUoPhIjiPjZL5MxTV8eXKj61F1yuaMPKUHp7Ctm3wEvsKMDeH45h2qFryyPA4fP8H/A7VC1xZWL3rwN0dAJ3WeDQ59nes+rY8nS/4m6pWg7rPBoc+zvQBWx5OgfibqlM4TYvJVV1KEBPZIBdALQsUDAJ7JwE9lKxG4wCusE62zB+qmdfAdHHgnQ8RrsXORlv0KoASsuSgpx9LBSad0aV+1CB/aov5w2IqwXrrcIac6cZLugBsUw8Rz8bMAb+9YZZazuVcHIvrT9VqzsXhqdOn6orqM0aspSswzTHMnTHMVmjQC1PdGg0+ozMm6mRXmBFdDLhGAxrG18y837UoH9pjfnjYgnCnhJVPW4msVVLZhg6Lim0JOtNOxLUJgTc/MzQaWCNFfEDSb2uSbe9SUYeUoXT2FeUheyjfSMLp7CmGrRsVp9QowP4fDmHaoWtrJcEOHw5h2qFrSx8XvXgco6AVuscGhz7O9AFb+joH4m6pR/ur8Gxz7O9ANa+jZf0t1SmsJsXkqrasognASAXQC0RYQC6skAnAUjggE9k6cBdsBzZaxuV8HIvrT9Vqymy1fctyYORfWnarUlj/wCP6XYfeGKYp0xWKPGEYUcJKp63E1iqohW2E/COqetRNYqrIXo6exeDNluZHZeyjjyjC6ewrykL10f6RhdPYUS0ZyOoUYID5+N5h2qFrKybBDh23mXaoWsrGxe9eB6joBe6vwbHPs70AVr6OgeluqUf7qovg2OfZ3oDqjfDUiE8ZcUMd0Wt3prCbF5Kq25lCF2FyF2FoiogF0AknAUkgEAnsnAXQClY4c2Wq7l/B2L6y7VaststT3MOD0X1l2q1Jf5D+P6XYfeGCY5inTHMVhj5hWE4+cdT9aiaxVYrXCfhFU/WomsVVkL0tNfBeDMluZwQvXRx5RhdPYV5SF7qIzGng7iY0k9i5PawWoR4I8O28w7VC1hZPggb4d5OKE4f8hawsXGf0Xgdo7Qdw7kHT+D0xCYLvAxmjSRlHYszo8Vk1IuloouWAtIPG05tnQtrjwxGhOhuzOCyPCqgzNHqTp2SafBkkloF7acmhTwlVL4P8OVYvVA1OSj5SMYbxcf0u4nBQhX0GoSc9CEOaDWE5w7NfSCuH0aE/LLzFm6DZ3vC1YztuFHHgpwE4VqKG/lDPZ/VdChu5Qz2VNVI8kfSyrC6AVmKI/lDfZXQoj+UN9lTVSPIellVZaXucTkrL0KIyPMwYT/hDjiviBptit0lBYoj+UN9lLxG4547PZVOIhCtD0t2J024SvY1/wAa0/l0r+c3amNUp9v5+V/ObtWQGhu+2Z7P6rk0R32zPZ/VJf6+n3/8L/cS4IcInMiV+ovhuDmumYhDmm4Ixiqx2RXBojvt2eykKJxvmG28zf1WgpxikrizTbuUwaXGwBJOQAK/koDadJvix7Yzhd/m0BJjafTgXY4dE9OM73Zl5mtm69MtgS8Mtgh2XQPOfP5lVUndXfREox4CHcylIkzVpqoxBksWA+cm57lqCqMGaQyk06HBY2xAynjJVwsSvUzKjl9D0I+mNhLzTklBm4ZZFYCDxr0pKomAVWwDgxojokFtieNpsVTHAKODkdE92xasU1ldHEVY6SIOnF/RlQwFmPrROobE4wGmdL+obFqiSl7ut3HMqHBlm8eZ0v6hsS3kTOl/UNi1NJHu63cGTDgy0YEzX3+obE+8qa+/7lqKS77uv3HMmHBlpwJmj9f3Jt5Ezpf1DYtTSR7uv3HcmHBle8eZPG/qGxLeLMnJeJ7ti1RJc93W7gyYcGayWALi8eGxiAcoc7YjOj0GWprG4jG3GawzK3TqudWc9zJKEY6IQFkkklWSP//Z"/>
          <p:cNvSpPr>
            <a:spLocks noChangeAspect="1" noChangeArrowheads="1"/>
          </p:cNvSpPr>
          <p:nvPr/>
        </p:nvSpPr>
        <p:spPr bwMode="auto">
          <a:xfrm>
            <a:off x="73025" y="-579438"/>
            <a:ext cx="1209675" cy="1209676"/>
          </a:xfrm>
          <a:prstGeom prst="rect">
            <a:avLst/>
          </a:prstGeom>
          <a:noFill/>
          <a:ln w="9525">
            <a:noFill/>
            <a:miter lim="800000"/>
            <a:headEnd/>
            <a:tailEnd/>
          </a:ln>
        </p:spPr>
        <p:txBody>
          <a:bodyPr/>
          <a:lstStyle/>
          <a:p>
            <a:endParaRPr lang="en-AU">
              <a:latin typeface="CA Sans"/>
              <a:cs typeface="Arial Unicode MS" pitchFamily="34" charset="-128"/>
            </a:endParaRPr>
          </a:p>
        </p:txBody>
      </p:sp>
      <p:sp>
        <p:nvSpPr>
          <p:cNvPr id="30727" name="AutoShape 4" descr="data:image/jpg;base64,/9j/4AAQSkZJRgABAQAAAQABAAD/2wBDAAkGBwgHBgkIBwgKCgkLDRYPDQwMDRsUFRAWIB0iIiAdHx8kKDQsJCYxJx8fLT0tMTU3Ojo6Iys/RD84QzQ5Ojf/2wBDAQoKCg0MDRoPDxo3JR8lNzc3Nzc3Nzc3Nzc3Nzc3Nzc3Nzc3Nzc3Nzc3Nzc3Nzc3Nzc3Nzc3Nzc3Nzc3Nzc3Nzf/wAARCACMAIwDASIAAhEBAxEB/8QAGwAAAQUBAQAAAAAAAAAAAAAABgABAwUHAgT/xABJEAABAgQABwoICwkBAQAAAAABAAIDBAURBhIhMVGy0QcWNkFUc4GRscETFSVhcXSSoRQiJCY1UlNicpPhFyMyNEJVY4OigtL/xAAaAQACAwEBAAAAAAAAAAAAAAAABAIDBQEG/8QAKREAAgECBQMFAQADAAAAAAAAAAECAxEEEzEyUSFScRIUIkGBMwUVof/aAAwDAQACEQMRAD8A3FcRYjITHPiODWNFy5xsAF042F0BVuqRazOmXgOLZSGclv6vvHuVlKm6jt9EJzUUXM7hbLMf4OTgvmHZsY/Fb0cZXk3zVM5pGEBxXvtVWXQJKGOLWcvJEqjyf3cNoGkm6djQh9IodSX2y/3y1TkUDrO1LfLVORQOs7UO+Mo+hnUl4yj6GdSlkR7SOY+Qi3y1TkUDrO1LfLVORQOs7UO+Mo+hnUl4yj6GdSMiPaGY+Qi3y1TkUDrO1LfLVORQOs7UO+Mo+hnUl4yj6GdSMiPaGY+Qi3y1TkUDrO1LfLVORQOs7UO+Mo+hnUl4yj6GdSMiPaGY+Qi3y1TkUDrO1LfLVORQegnah3xlH0M6k4qcbjaw9FkZEe07mPkJIWFsVjgJ2RLRfOw9x2ohp9SlajDL5WKHW/iacjm+kIFgTsKY+I8BpPE7KCo3ti06O2cknlhYbkaNo8yqnh4vToyUajWvU0oJLwUaosqciyYYMV38L2/VcM4XvSTTi7MYTurlPhVNmVokctNnvAhg+nJ2XQbJ4stJeEdkuMZ3cER4em1IbzrUK1F5bIQ2jMcUe5PYZfDyyiq/keKNHfGiF7zcni0LjGUWMljJ2wtqS4yWMosZLGQBLjJYyixksZAEuMmxlHjKaSl4s7NQpaXGNEiOsB3nt6Fx9FdnUrjwmvjRBDgsdEeczWC5PQraXwaq8cA/BfBg/avDfdnRvRqPL0mXEOC0OiEfvIpGV52eZWKQni3f4oYjQX2ATcDqmRliSw82O7YkcDqmM0SWP/t2xHtklX7qoTyYGRTEN0CPEgxLY8NxY6xyXBsrOnzHwiE6HEykDLfjCr6u7yrO8+/WKVLiFs40aQR7lovrG4sujsEeBccy9WmZIn4r23A84/Qo3us/wfNsKhbjYdULQFnYlfMZpbQX3QDajt51qEqofkUL0jsRTujxWQaI18Rwa3wzRcoSqbw6RglrgQS3KD91MYbYvJXW1ZXYyWMosZPdOi5JjJXUd04NkASXSuo7pXQBJdGG55KB8aanXC/gwIbPScp91utBl1om56AKJEcM7ph1+pqXxTapMtoq8wpSSTHMsocPNP1CUp8MRJyOyC05sY5T6BxqtOFdFA/nR+W/YgXC2ciTVemscnFgu8EwaAM/vuqcnIn6eETim2LSrNOyPXUozI9RmosI3Y+M9zTpBJsuqa75bD6ewrw3Xqph+XQ+nsKcatGxTe7CHB8/Oxo/xnVC0NZtg7HhnDJsIPaX+CJxQfuhaSszE7/wapaARutcGf8AezvWf1l7mU6XLHFpu3KDb+krQN1rgz/vZ3rPq59Gy/4m6pTOF2LyV1tWVcKoTLMhcHj7wyr1Mqv14PslVgC6sn7C5cMqMA5y5vpapWzkB2aM3pNlRgJWXfSAQCNDdmiNPocFc4MUyBWakZWNEexohOfeGRfIRp9KB7ZEY7leTCg+qxO1qqrXjTk0ShZySYZ7w5Dlc1/xsV7RKTBo0oZaXiRIjC8vvEte5toHmVgkseVWc1aTHVCK6odMcydMqyQMTmBclNzcaZiTMyHxXl5DcWwJN9Ch3hSHK5v/AJ/+UWpK1V6iVrkMuPBgNWmosrUZqVg2DYMZ8NriLkgOI7lFSo8aLUoPhIjiPjZL5MxTV8eXKj61F1yuaMPKUHp7Ctm3wEvsKMDeH45h2qFryyPA4fP8H/A7VC1xZWL3rwN0dAJ3WeDQ59nes+rY8nS/4m6pWg7rPBoc+zvQBWx5OgfibqlM4TYvJVV1KEBPZIBdALQsUDAJ7JwE9lKxG4wCusE62zB+qmdfAdHHgnQ8RrsXORlv0KoASsuSgpx9LBSad0aV+1CB/aov5w2IqwXrrcIac6cZLugBsUw8Rz8bMAb+9YZZazuVcHIvrT9VqzsXhqdOn6orqM0aspSswzTHMnTHMVmjQC1PdGg0+ozMm6mRXmBFdDLhGAxrG18y837UoH9pjfnjYgnCnhJVPW4msVVLZhg6Lim0JOtNOxLUJgTc/MzQaWCNFfEDSb2uSbe9SUYeUoXT2FeUheyjfSMLp7CmGrRsVp9QowP4fDmHaoWtrJcEOHw5h2qFrSx8XvXgco6AVuscGhz7O9AFb+joH4m6pR/ur8Gxz7O9ANa+jZf0t1SmsJsXkqrasognASAXQC0RYQC6skAnAUjggE9k6cBdsBzZaxuV8HIvrT9Vqymy1fctyYORfWnarUlj/wCP6XYfeGKYp0xWKPGEYUcJKp63E1iqohW2E/COqetRNYqrIXo6exeDNluZHZeyjjyjC6ewrykL10f6RhdPYUS0ZyOoUYID5+N5h2qFrKybBDh23mXaoWsrGxe9eB6joBe6vwbHPs70AVr6OgeluqUf7qovg2OfZ3oDqjfDUiE8ZcUMd0Wt3prCbF5Kq25lCF2FyF2FoiogF0AknAUkgEAnsnAXQClY4c2Wq7l/B2L6y7VaststT3MOD0X1l2q1Jf5D+P6XYfeGCY5inTHMVhj5hWE4+cdT9aiaxVYrXCfhFU/WomsVVkL0tNfBeDMluZwQvXRx5RhdPYV5SF7qIzGng7iY0k9i5PawWoR4I8O28w7VC1hZPggb4d5OKE4f8hawsXGf0Xgdo7Qdw7kHT+D0xCYLvAxmjSRlHYszo8Vk1IuloouWAtIPG05tnQtrjwxGhOhuzOCyPCqgzNHqTp2SafBkkloF7acmhTwlVL4P8OVYvVA1OSj5SMYbxcf0u4nBQhX0GoSc9CEOaDWE5w7NfSCuH0aE/LLzFm6DZ3vC1YztuFHHgpwE4VqKG/lDPZ/VdChu5Qz2VNVI8kfSyrC6AVmKI/lDfZXQoj+UN9lTVSPIellVZaXucTkrL0KIyPMwYT/hDjiviBptit0lBYoj+UN9lLxG4547PZVOIhCtD0t2J024SvY1/wAa0/l0r+c3amNUp9v5+V/ObtWQGhu+2Z7P6rk0R32zPZ/VJf6+n3/8L/cS4IcInMiV+ovhuDmumYhDmm4Ixiqx2RXBojvt2eykKJxvmG28zf1WgpxikrizTbuUwaXGwBJOQAK/koDadJvix7Yzhd/m0BJjafTgXY4dE9OM73Zl5mtm69MtgS8Mtgh2XQPOfP5lVUndXfREox4CHcylIkzVpqoxBksWA+cm57lqCqMGaQyk06HBY2xAynjJVwsSvUzKjl9D0I+mNhLzTklBm4ZZFYCDxr0pKomAVWwDgxojokFtieNpsVTHAKODkdE92xasU1ldHEVY6SIOnF/RlQwFmPrROobE4wGmdL+obFqiSl7ut3HMqHBlm8eZ0v6hsS3kTOl/UNi1NJHu63cGTDgy0YEzX3+obE+8qa+/7lqKS77uv3HMmHBlpwJmj9f3Jt5Ezpf1DYtTSR7uv3HcmHBle8eZPG/qGxLeLMnJeJ7ti1RJc93W7gyYcGayWALi8eGxiAcoc7YjOj0GWprG4jG3GawzK3TqudWc9zJKEY6IQFkkklWSP//Z"/>
          <p:cNvSpPr>
            <a:spLocks noChangeAspect="1" noChangeArrowheads="1"/>
          </p:cNvSpPr>
          <p:nvPr/>
        </p:nvSpPr>
        <p:spPr bwMode="auto">
          <a:xfrm>
            <a:off x="73025" y="-579438"/>
            <a:ext cx="1209675" cy="1209676"/>
          </a:xfrm>
          <a:prstGeom prst="rect">
            <a:avLst/>
          </a:prstGeom>
          <a:noFill/>
          <a:ln w="9525">
            <a:noFill/>
            <a:miter lim="800000"/>
            <a:headEnd/>
            <a:tailEnd/>
          </a:ln>
        </p:spPr>
        <p:txBody>
          <a:bodyPr/>
          <a:lstStyle/>
          <a:p>
            <a:endParaRPr lang="en-AU">
              <a:latin typeface="CA Sans"/>
              <a:cs typeface="Arial Unicode MS" pitchFamily="34" charset="-128"/>
            </a:endParaRPr>
          </a:p>
        </p:txBody>
      </p:sp>
      <p:sp>
        <p:nvSpPr>
          <p:cNvPr id="30728" name="AutoShape 8" descr="data:image/jpg;base64,/9j/4AAQSkZJRgABAQAAAQABAAD/2wBDAAkGBwgHBgkIBwgKCgkLDRYPDQwMDRsUFRAWIB0iIiAdHx8kKDQsJCYxJx8fLT0tMTU3Ojo6Iys/RD84QzQ5Ojf/2wBDAQoKCg0MDRoPDxo3JR8lNzc3Nzc3Nzc3Nzc3Nzc3Nzc3Nzc3Nzc3Nzc3Nzc3Nzc3Nzc3Nzc3Nzc3Nzc3Nzc3Nzf/wAARCACLAIsDASIAAhEBAxEB/8QAGwABAAMAAwEAAAAAAAAAAAAAAAQFBgECAwf/xAAxEAACAgICAAMFBwQDAAAAAAAAAQIDBBEFEgYhMRNBUWGRFBUiMnGhsRaBwdEzcvD/xAAZAQEAAwEBAAAAAAAAAAAAAAAAAQIDBAX/xAAlEQACAwACAQQCAwEAAAAAAAAAAQIDEQQhMQUSIlEUQWFxgeH/2gAMAwEAAhEDEQA/APuIAAAAAAAAAAAAAAAAAAAAAAAAAAAAAAAAAAAAAAAAAAAAAAAAAAAAAAAAAAAAAAAAAAAAAAAAAAAAAAAAAAAI+Xm42GovKuhUpPUez9T3i1JJp7T95kvHP/Nif9Z/yiNR4ryaKK6o0UNQioptv3LR2R4cp1xnD9nnT9QhXdKuzpLDbgzkfFMK8LHvyMaXa1y2oPySXvW/X1LPlOVr47EhkThKxTkoxjH3+W/4Rg6bE0mvJ0x5VUouSfS8lgR8zLx8OCsybY1xb0nL3sjy5WpcT949Jez6dlH3+utfUpeUz+O5XjKr8r29PW1xjGCTlvXn8ta0TXS5S7TzcK28mMY/Frc1aX9vIYlMqo2ZNcXdr2e5fmXxRKXoYDn/AGMcrEWNJuiONX0b9dbf7mnxvEXH5FkKa7Jqc/wx7QaWzSziyUFKOvTGrnRlZKE2lnjvyT8fOxcm2yqi+E51+UlF+hKPn3h/OpwOQndkuSg4OP4Y789r/Rrsbm8HIoturu1Clbn3i00viL+NKuXSbRbi82F0dk0n9FmDNz8YYqm1HGulFP12l+2y2xuWxMjCllwtSqh+dy8nH9TKdFkFskbV8qmx5GSZOBmrPF+NGbUMa2UU9dm0t/2LzAy4Z2JXk1pqNi2k/VCdNla2Swmrk1WtxhLWiSADI3AAAMr45pm44tyX4I9oyfwb1r+Bg+IONqxKa7qJqyEFGWq0/NfM019Nd9brugpwktOMltMqpeGeLb2qZr5KyX+zshdU61CxPr6PNt41yudtLXf2UXii+rPx8PLxduj8de+uusvLyaOvPcxj8hx2PRTGanGSlPstJaTWvn6mrq43ErwvskaYuh73CXnv6kenw/xlNneOMm/cpyckv7MvXyaopan8fH/TO3h3ycnFr5Jb/n0ZyXMY78Nrj1Gft+qh6eXrveyFk1Tr4LDlNNd75yX6aS/wa7+neM9r7T7N57317vr9NkrN43FzaoVZFXaEHuOm11/TRZcuqDXtTzdZSXAunF+9rcxGL5eiUcHjMhL8MsdQb+a8/wDJO4mXAvLxusMiN/ZdfaPce3u/c1M8HGnirFnTF0JJKD9EkQ8fw/x2PfC6qmXeD3Hc20n+myv5cZVuMtT78FvwbI2qUca63f4+jHOnGxeVtp5GFrphOUWq3p/J/wDviT8mHH2cNkPiY29oThK5Wb3189P9Nmpz+Jws+SnkU9ppaUk2n9Uc4HFYmBCccerr7T8zcm2/qTLmRkk+9Wf0RD06UZSj17Xvf7RiMKyf2OdX3lVRW2+1M4N9vons5Var4fInVf3jO+EJR6uPom/eayzw5xc7HN4zTb9Izkl9NkqzicKeIsR48VRvajHa0/jv4lpcyvdW+d/RSPptuZJrpYu2VnhzjMK3iKbLcWqyc9tynFN+r+JfVwjXFQhFRilpJLSR1xserGohTTHrXBaij1OGyx2SbZ6tFSqgopd4AAZmwAAAAAAAAAAAAAAAAAAAAAAAAAAAAAAAAAAAAAAAAAAAAAAAAAAAAAAAAAAAAAAAAAAAAAAAAAAAAAAAAAAAAAAAAAAAAAAAAAAAAAAAAAAAB//Z"/>
          <p:cNvSpPr>
            <a:spLocks noChangeAspect="1" noChangeArrowheads="1"/>
          </p:cNvSpPr>
          <p:nvPr/>
        </p:nvSpPr>
        <p:spPr bwMode="auto">
          <a:xfrm>
            <a:off x="73025" y="-593725"/>
            <a:ext cx="1238250" cy="1238250"/>
          </a:xfrm>
          <a:prstGeom prst="rect">
            <a:avLst/>
          </a:prstGeom>
          <a:noFill/>
          <a:ln w="9525">
            <a:noFill/>
            <a:miter lim="800000"/>
            <a:headEnd/>
            <a:tailEnd/>
          </a:ln>
        </p:spPr>
        <p:txBody>
          <a:bodyPr/>
          <a:lstStyle/>
          <a:p>
            <a:endParaRPr lang="en-AU">
              <a:latin typeface="CA Sans"/>
              <a:cs typeface="Arial Unicode MS" pitchFamily="34" charset="-128"/>
            </a:endParaRPr>
          </a:p>
        </p:txBody>
      </p:sp>
      <p:sp>
        <p:nvSpPr>
          <p:cNvPr id="30729" name="TextBox 28"/>
          <p:cNvSpPr txBox="1">
            <a:spLocks noChangeArrowheads="1"/>
          </p:cNvSpPr>
          <p:nvPr/>
        </p:nvSpPr>
        <p:spPr bwMode="auto">
          <a:xfrm>
            <a:off x="7054850" y="1193800"/>
            <a:ext cx="1704975" cy="508000"/>
          </a:xfrm>
          <a:prstGeom prst="rect">
            <a:avLst/>
          </a:prstGeom>
          <a:noFill/>
          <a:ln w="9525">
            <a:noFill/>
            <a:miter lim="800000"/>
            <a:headEnd/>
            <a:tailEnd/>
          </a:ln>
        </p:spPr>
        <p:txBody>
          <a:bodyPr>
            <a:spAutoFit/>
          </a:bodyPr>
          <a:lstStyle/>
          <a:p>
            <a:pPr>
              <a:lnSpc>
                <a:spcPct val="85000"/>
              </a:lnSpc>
            </a:pPr>
            <a:r>
              <a:rPr lang="en-US" sz="1600" b="1">
                <a:solidFill>
                  <a:schemeClr val="accent1"/>
                </a:solidFill>
                <a:cs typeface="Arial Unicode MS" pitchFamily="34" charset="-128"/>
              </a:rPr>
              <a:t>Business </a:t>
            </a:r>
            <a:br>
              <a:rPr lang="en-US" sz="1600" b="1">
                <a:solidFill>
                  <a:schemeClr val="accent1"/>
                </a:solidFill>
                <a:cs typeface="Arial Unicode MS" pitchFamily="34" charset="-128"/>
              </a:rPr>
            </a:br>
            <a:r>
              <a:rPr lang="en-US" sz="1600" b="1">
                <a:solidFill>
                  <a:schemeClr val="accent1"/>
                </a:solidFill>
                <a:cs typeface="Arial Unicode MS" pitchFamily="34" charset="-128"/>
              </a:rPr>
              <a:t>Demand for IT</a:t>
            </a:r>
          </a:p>
        </p:txBody>
      </p:sp>
      <p:sp>
        <p:nvSpPr>
          <p:cNvPr id="30730" name="Rectangle 29"/>
          <p:cNvSpPr>
            <a:spLocks noChangeArrowheads="1"/>
          </p:cNvSpPr>
          <p:nvPr/>
        </p:nvSpPr>
        <p:spPr bwMode="auto">
          <a:xfrm>
            <a:off x="7159625" y="2708275"/>
            <a:ext cx="1098550" cy="336550"/>
          </a:xfrm>
          <a:prstGeom prst="rect">
            <a:avLst/>
          </a:prstGeom>
          <a:noFill/>
          <a:ln w="9525">
            <a:noFill/>
            <a:miter lim="800000"/>
            <a:headEnd/>
            <a:tailEnd/>
          </a:ln>
        </p:spPr>
        <p:txBody>
          <a:bodyPr wrap="none">
            <a:spAutoFit/>
          </a:bodyPr>
          <a:lstStyle/>
          <a:p>
            <a:r>
              <a:rPr lang="en-US" sz="1600" b="1">
                <a:solidFill>
                  <a:schemeClr val="accent2"/>
                </a:solidFill>
                <a:cs typeface="Arial Unicode MS" pitchFamily="34" charset="-128"/>
              </a:rPr>
              <a:t>IT Supply</a:t>
            </a:r>
            <a:endParaRPr lang="en-US" sz="1600">
              <a:solidFill>
                <a:schemeClr val="accent2"/>
              </a:solidFill>
              <a:cs typeface="Arial Unicode MS" pitchFamily="34" charset="-128"/>
            </a:endParaRPr>
          </a:p>
        </p:txBody>
      </p:sp>
      <p:sp>
        <p:nvSpPr>
          <p:cNvPr id="30731" name="Freeform 5"/>
          <p:cNvSpPr>
            <a:spLocks/>
          </p:cNvSpPr>
          <p:nvPr/>
        </p:nvSpPr>
        <p:spPr bwMode="auto">
          <a:xfrm>
            <a:off x="2160588" y="1597025"/>
            <a:ext cx="4854575" cy="1382713"/>
          </a:xfrm>
          <a:custGeom>
            <a:avLst/>
            <a:gdLst>
              <a:gd name="T0" fmla="*/ 0 w 3058"/>
              <a:gd name="T1" fmla="*/ 2147483647 h 871"/>
              <a:gd name="T2" fmla="*/ 0 w 3058"/>
              <a:gd name="T3" fmla="*/ 2147483647 h 871"/>
              <a:gd name="T4" fmla="*/ 383063727 w 3058"/>
              <a:gd name="T5" fmla="*/ 2147483647 h 871"/>
              <a:gd name="T6" fmla="*/ 781248386 w 3058"/>
              <a:gd name="T7" fmla="*/ 2109372540 h 871"/>
              <a:gd name="T8" fmla="*/ 1199594389 w 3058"/>
              <a:gd name="T9" fmla="*/ 2051408148 h 871"/>
              <a:gd name="T10" fmla="*/ 1635582075 w 3058"/>
              <a:gd name="T11" fmla="*/ 1985884080 h 871"/>
              <a:gd name="T12" fmla="*/ 2089208864 w 3058"/>
              <a:gd name="T13" fmla="*/ 1907760024 h 871"/>
              <a:gd name="T14" fmla="*/ 2147483647 w 3058"/>
              <a:gd name="T15" fmla="*/ 1817034391 h 871"/>
              <a:gd name="T16" fmla="*/ 2147483647 w 3058"/>
              <a:gd name="T17" fmla="*/ 1708666870 h 871"/>
              <a:gd name="T18" fmla="*/ 2147483647 w 3058"/>
              <a:gd name="T19" fmla="*/ 1587698963 h 871"/>
              <a:gd name="T20" fmla="*/ 2147483647 w 3058"/>
              <a:gd name="T21" fmla="*/ 1522174896 h 871"/>
              <a:gd name="T22" fmla="*/ 2147483647 w 3058"/>
              <a:gd name="T23" fmla="*/ 1454131465 h 871"/>
              <a:gd name="T24" fmla="*/ 2147483647 w 3058"/>
              <a:gd name="T25" fmla="*/ 1378526771 h 871"/>
              <a:gd name="T26" fmla="*/ 2147483647 w 3058"/>
              <a:gd name="T27" fmla="*/ 1305441441 h 871"/>
              <a:gd name="T28" fmla="*/ 2147483647 w 3058"/>
              <a:gd name="T29" fmla="*/ 1219756121 h 871"/>
              <a:gd name="T30" fmla="*/ 2147483647 w 3058"/>
              <a:gd name="T31" fmla="*/ 1134070802 h 871"/>
              <a:gd name="T32" fmla="*/ 2147483647 w 3058"/>
              <a:gd name="T33" fmla="*/ 1043345169 h 871"/>
              <a:gd name="T34" fmla="*/ 2147483647 w 3058"/>
              <a:gd name="T35" fmla="*/ 947579224 h 871"/>
              <a:gd name="T36" fmla="*/ 2147483647 w 3058"/>
              <a:gd name="T37" fmla="*/ 846772966 h 871"/>
              <a:gd name="T38" fmla="*/ 2147483647 w 3058"/>
              <a:gd name="T39" fmla="*/ 740926196 h 871"/>
              <a:gd name="T40" fmla="*/ 2147483647 w 3058"/>
              <a:gd name="T41" fmla="*/ 627519949 h 871"/>
              <a:gd name="T42" fmla="*/ 2147483647 w 3058"/>
              <a:gd name="T43" fmla="*/ 516633065 h 871"/>
              <a:gd name="T44" fmla="*/ 2147483647 w 3058"/>
              <a:gd name="T45" fmla="*/ 393144506 h 871"/>
              <a:gd name="T46" fmla="*/ 2147483647 w 3058"/>
              <a:gd name="T47" fmla="*/ 267136683 h 871"/>
              <a:gd name="T48" fmla="*/ 2147483647 w 3058"/>
              <a:gd name="T49" fmla="*/ 138609448 h 871"/>
              <a:gd name="T50" fmla="*/ 2147483647 w 3058"/>
              <a:gd name="T51" fmla="*/ 0 h 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58"/>
              <a:gd name="T79" fmla="*/ 0 h 871"/>
              <a:gd name="T80" fmla="*/ 3058 w 3058"/>
              <a:gd name="T81" fmla="*/ 871 h 8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58" h="871">
                <a:moveTo>
                  <a:pt x="0" y="871"/>
                </a:moveTo>
                <a:lnTo>
                  <a:pt x="0" y="871"/>
                </a:lnTo>
                <a:lnTo>
                  <a:pt x="152" y="856"/>
                </a:lnTo>
                <a:lnTo>
                  <a:pt x="310" y="837"/>
                </a:lnTo>
                <a:lnTo>
                  <a:pt x="476" y="814"/>
                </a:lnTo>
                <a:lnTo>
                  <a:pt x="649" y="788"/>
                </a:lnTo>
                <a:lnTo>
                  <a:pt x="829" y="757"/>
                </a:lnTo>
                <a:lnTo>
                  <a:pt x="1012" y="721"/>
                </a:lnTo>
                <a:lnTo>
                  <a:pt x="1203" y="678"/>
                </a:lnTo>
                <a:lnTo>
                  <a:pt x="1399" y="630"/>
                </a:lnTo>
                <a:lnTo>
                  <a:pt x="1496" y="604"/>
                </a:lnTo>
                <a:lnTo>
                  <a:pt x="1598" y="577"/>
                </a:lnTo>
                <a:lnTo>
                  <a:pt x="1697" y="547"/>
                </a:lnTo>
                <a:lnTo>
                  <a:pt x="1799" y="518"/>
                </a:lnTo>
                <a:lnTo>
                  <a:pt x="1900" y="484"/>
                </a:lnTo>
                <a:lnTo>
                  <a:pt x="2005" y="450"/>
                </a:lnTo>
                <a:lnTo>
                  <a:pt x="2107" y="414"/>
                </a:lnTo>
                <a:lnTo>
                  <a:pt x="2211" y="376"/>
                </a:lnTo>
                <a:lnTo>
                  <a:pt x="2318" y="336"/>
                </a:lnTo>
                <a:lnTo>
                  <a:pt x="2422" y="294"/>
                </a:lnTo>
                <a:lnTo>
                  <a:pt x="2526" y="249"/>
                </a:lnTo>
                <a:lnTo>
                  <a:pt x="2633" y="205"/>
                </a:lnTo>
                <a:lnTo>
                  <a:pt x="2740" y="156"/>
                </a:lnTo>
                <a:lnTo>
                  <a:pt x="2844" y="106"/>
                </a:lnTo>
                <a:lnTo>
                  <a:pt x="2951" y="55"/>
                </a:lnTo>
                <a:lnTo>
                  <a:pt x="3058" y="0"/>
                </a:lnTo>
              </a:path>
            </a:pathLst>
          </a:custGeom>
          <a:noFill/>
          <a:ln w="76200">
            <a:solidFill>
              <a:schemeClr val="accent1"/>
            </a:solidFill>
            <a:prstDash val="solid"/>
            <a:round/>
            <a:headEnd type="none" w="med" len="med"/>
            <a:tailEnd type="triangle" w="med" len="med"/>
          </a:ln>
        </p:spPr>
        <p:txBody>
          <a:bodyPr/>
          <a:lstStyle/>
          <a:p>
            <a:endParaRPr lang="en-US"/>
          </a:p>
        </p:txBody>
      </p:sp>
      <p:grpSp>
        <p:nvGrpSpPr>
          <p:cNvPr id="30732" name="Group 43"/>
          <p:cNvGrpSpPr>
            <a:grpSpLocks/>
          </p:cNvGrpSpPr>
          <p:nvPr/>
        </p:nvGrpSpPr>
        <p:grpSpPr bwMode="auto">
          <a:xfrm>
            <a:off x="2151063" y="2901950"/>
            <a:ext cx="4962525" cy="1855788"/>
            <a:chOff x="2151063" y="2901763"/>
            <a:chExt cx="4962431" cy="1855975"/>
          </a:xfrm>
        </p:grpSpPr>
        <p:sp>
          <p:nvSpPr>
            <p:cNvPr id="30746" name="Freeform 11"/>
            <p:cNvSpPr>
              <a:spLocks/>
            </p:cNvSpPr>
            <p:nvPr/>
          </p:nvSpPr>
          <p:spPr bwMode="auto">
            <a:xfrm>
              <a:off x="2151063" y="4452938"/>
              <a:ext cx="1389062" cy="304800"/>
            </a:xfrm>
            <a:custGeom>
              <a:avLst/>
              <a:gdLst>
                <a:gd name="T0" fmla="*/ 0 w 875"/>
                <a:gd name="T1" fmla="*/ 0 h 192"/>
                <a:gd name="T2" fmla="*/ 1922877990 w 875"/>
                <a:gd name="T3" fmla="*/ 483870045 h 192"/>
                <a:gd name="T4" fmla="*/ 1922877990 w 875"/>
                <a:gd name="T5" fmla="*/ 483870045 h 192"/>
                <a:gd name="T6" fmla="*/ 1993442320 w 875"/>
                <a:gd name="T7" fmla="*/ 478829734 h 192"/>
                <a:gd name="T8" fmla="*/ 2147483647 w 875"/>
                <a:gd name="T9" fmla="*/ 473789423 h 192"/>
                <a:gd name="T10" fmla="*/ 0 60000 65536"/>
                <a:gd name="T11" fmla="*/ 0 60000 65536"/>
                <a:gd name="T12" fmla="*/ 0 60000 65536"/>
                <a:gd name="T13" fmla="*/ 0 60000 65536"/>
                <a:gd name="T14" fmla="*/ 0 60000 65536"/>
                <a:gd name="T15" fmla="*/ 0 w 875"/>
                <a:gd name="T16" fmla="*/ 0 h 192"/>
                <a:gd name="T17" fmla="*/ 875 w 875"/>
                <a:gd name="T18" fmla="*/ 192 h 192"/>
              </a:gdLst>
              <a:ahLst/>
              <a:cxnLst>
                <a:cxn ang="T10">
                  <a:pos x="T0" y="T1"/>
                </a:cxn>
                <a:cxn ang="T11">
                  <a:pos x="T2" y="T3"/>
                </a:cxn>
                <a:cxn ang="T12">
                  <a:pos x="T4" y="T5"/>
                </a:cxn>
                <a:cxn ang="T13">
                  <a:pos x="T6" y="T7"/>
                </a:cxn>
                <a:cxn ang="T14">
                  <a:pos x="T8" y="T9"/>
                </a:cxn>
              </a:cxnLst>
              <a:rect l="T15" t="T16" r="T17" b="T18"/>
              <a:pathLst>
                <a:path w="875" h="192">
                  <a:moveTo>
                    <a:pt x="0" y="0"/>
                  </a:moveTo>
                  <a:lnTo>
                    <a:pt x="763" y="192"/>
                  </a:lnTo>
                  <a:lnTo>
                    <a:pt x="791" y="190"/>
                  </a:lnTo>
                  <a:lnTo>
                    <a:pt x="875" y="188"/>
                  </a:lnTo>
                </a:path>
              </a:pathLst>
            </a:custGeom>
            <a:noFill/>
            <a:ln w="76200">
              <a:solidFill>
                <a:schemeClr val="accent2"/>
              </a:solidFill>
              <a:prstDash val="solid"/>
              <a:round/>
              <a:headEnd/>
              <a:tailEnd/>
            </a:ln>
          </p:spPr>
          <p:txBody>
            <a:bodyPr/>
            <a:lstStyle/>
            <a:p>
              <a:endParaRPr lang="en-US"/>
            </a:p>
          </p:txBody>
        </p:sp>
        <p:sp>
          <p:nvSpPr>
            <p:cNvPr id="30747" name="Freeform 6"/>
            <p:cNvSpPr>
              <a:spLocks/>
            </p:cNvSpPr>
            <p:nvPr/>
          </p:nvSpPr>
          <p:spPr bwMode="auto">
            <a:xfrm flipV="1">
              <a:off x="3514726" y="2901763"/>
              <a:ext cx="3598768" cy="1851212"/>
            </a:xfrm>
            <a:custGeom>
              <a:avLst/>
              <a:gdLst>
                <a:gd name="T0" fmla="*/ 0 w 8301"/>
                <a:gd name="T1" fmla="*/ 0 h 10018"/>
                <a:gd name="T2" fmla="*/ 2147483647 w 8301"/>
                <a:gd name="T3" fmla="*/ 258696243 h 10018"/>
                <a:gd name="T4" fmla="*/ 2147483647 w 8301"/>
                <a:gd name="T5" fmla="*/ 750888289 h 10018"/>
                <a:gd name="T6" fmla="*/ 2147483647 w 8301"/>
                <a:gd name="T7" fmla="*/ 2147483647 h 10018"/>
                <a:gd name="T8" fmla="*/ 2147483647 w 8301"/>
                <a:gd name="T9" fmla="*/ 2147483647 h 10018"/>
                <a:gd name="T10" fmla="*/ 2147483647 w 8301"/>
                <a:gd name="T11" fmla="*/ 2147483647 h 10018"/>
                <a:gd name="T12" fmla="*/ 2147483647 w 8301"/>
                <a:gd name="T13" fmla="*/ 2147483647 h 10018"/>
                <a:gd name="T14" fmla="*/ 2147483647 w 8301"/>
                <a:gd name="T15" fmla="*/ 2147483647 h 10018"/>
                <a:gd name="T16" fmla="*/ 2147483647 w 8301"/>
                <a:gd name="T17" fmla="*/ 2147483647 h 10018"/>
                <a:gd name="T18" fmla="*/ 2147483647 w 8301"/>
                <a:gd name="T19" fmla="*/ 2147483647 h 10018"/>
                <a:gd name="T20" fmla="*/ 2147483647 w 8301"/>
                <a:gd name="T21" fmla="*/ 2147483647 h 10018"/>
                <a:gd name="T22" fmla="*/ 2147483647 w 8301"/>
                <a:gd name="T23" fmla="*/ 2147483647 h 10018"/>
                <a:gd name="T24" fmla="*/ 2147483647 w 8301"/>
                <a:gd name="T25" fmla="*/ 2147483647 h 10018"/>
                <a:gd name="T26" fmla="*/ 2147483647 w 8301"/>
                <a:gd name="T27" fmla="*/ 2147483647 h 10018"/>
                <a:gd name="T28" fmla="*/ 2147483647 w 8301"/>
                <a:gd name="T29" fmla="*/ 2147483647 h 10018"/>
                <a:gd name="T30" fmla="*/ 2147483647 w 8301"/>
                <a:gd name="T31" fmla="*/ 2147483647 h 100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01"/>
                <a:gd name="T49" fmla="*/ 0 h 10018"/>
                <a:gd name="T50" fmla="*/ 8301 w 8301"/>
                <a:gd name="T51" fmla="*/ 10018 h 100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01" h="10018">
                  <a:moveTo>
                    <a:pt x="0" y="0"/>
                  </a:moveTo>
                  <a:cubicBezTo>
                    <a:pt x="0" y="21"/>
                    <a:pt x="355" y="18"/>
                    <a:pt x="355" y="41"/>
                  </a:cubicBezTo>
                  <a:lnTo>
                    <a:pt x="678" y="119"/>
                  </a:lnTo>
                  <a:lnTo>
                    <a:pt x="1354" y="459"/>
                  </a:lnTo>
                  <a:lnTo>
                    <a:pt x="2082" y="888"/>
                  </a:lnTo>
                  <a:lnTo>
                    <a:pt x="2891" y="1570"/>
                  </a:lnTo>
                  <a:lnTo>
                    <a:pt x="3753" y="2423"/>
                  </a:lnTo>
                  <a:lnTo>
                    <a:pt x="4660" y="3532"/>
                  </a:lnTo>
                  <a:lnTo>
                    <a:pt x="5136" y="4214"/>
                  </a:lnTo>
                  <a:lnTo>
                    <a:pt x="5622" y="4983"/>
                  </a:lnTo>
                  <a:lnTo>
                    <a:pt x="6120" y="5753"/>
                  </a:lnTo>
                  <a:lnTo>
                    <a:pt x="6630" y="6689"/>
                  </a:lnTo>
                  <a:lnTo>
                    <a:pt x="7150" y="7627"/>
                  </a:lnTo>
                  <a:lnTo>
                    <a:pt x="7671" y="8655"/>
                  </a:lnTo>
                  <a:lnTo>
                    <a:pt x="8199" y="9847"/>
                  </a:lnTo>
                  <a:cubicBezTo>
                    <a:pt x="8233" y="9907"/>
                    <a:pt x="8269" y="9960"/>
                    <a:pt x="8301" y="10018"/>
                  </a:cubicBezTo>
                </a:path>
              </a:pathLst>
            </a:custGeom>
            <a:noFill/>
            <a:ln w="76200">
              <a:solidFill>
                <a:schemeClr val="accent2"/>
              </a:solidFill>
              <a:prstDash val="solid"/>
              <a:round/>
              <a:headEnd type="none" w="med" len="med"/>
              <a:tailEnd type="triangle" w="med" len="med"/>
            </a:ln>
          </p:spPr>
          <p:txBody>
            <a:bodyPr/>
            <a:lstStyle/>
            <a:p>
              <a:endParaRPr lang="en-US"/>
            </a:p>
          </p:txBody>
        </p:sp>
      </p:grpSp>
      <p:cxnSp>
        <p:nvCxnSpPr>
          <p:cNvPr id="36" name="Straight Arrow Connector 35"/>
          <p:cNvCxnSpPr/>
          <p:nvPr/>
        </p:nvCxnSpPr>
        <p:spPr>
          <a:xfrm rot="5400000">
            <a:off x="4671219" y="3153569"/>
            <a:ext cx="1738312" cy="0"/>
          </a:xfrm>
          <a:prstGeom prst="straightConnector1">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Freeform 13"/>
          <p:cNvSpPr>
            <a:spLocks/>
          </p:cNvSpPr>
          <p:nvPr/>
        </p:nvSpPr>
        <p:spPr bwMode="auto">
          <a:xfrm>
            <a:off x="5059363" y="3197225"/>
            <a:ext cx="960437" cy="546100"/>
          </a:xfrm>
          <a:custGeom>
            <a:avLst/>
            <a:gdLst>
              <a:gd name="T0" fmla="*/ 425478831 w 2166"/>
              <a:gd name="T1" fmla="*/ 156250209 h 1315"/>
              <a:gd name="T2" fmla="*/ 422726112 w 2166"/>
              <a:gd name="T3" fmla="*/ 142453610 h 1315"/>
              <a:gd name="T4" fmla="*/ 416434498 w 2166"/>
              <a:gd name="T5" fmla="*/ 129346384 h 1315"/>
              <a:gd name="T6" fmla="*/ 407586598 w 2166"/>
              <a:gd name="T7" fmla="*/ 118136181 h 1315"/>
              <a:gd name="T8" fmla="*/ 396182855 w 2166"/>
              <a:gd name="T9" fmla="*/ 108995757 h 1315"/>
              <a:gd name="T10" fmla="*/ 382616578 w 2166"/>
              <a:gd name="T11" fmla="*/ 101752330 h 1315"/>
              <a:gd name="T12" fmla="*/ 380257167 w 2166"/>
              <a:gd name="T13" fmla="*/ 89335308 h 1315"/>
              <a:gd name="T14" fmla="*/ 372195885 w 2166"/>
              <a:gd name="T15" fmla="*/ 72434039 h 1315"/>
              <a:gd name="T16" fmla="*/ 359415783 w 2166"/>
              <a:gd name="T17" fmla="*/ 58637024 h 1315"/>
              <a:gd name="T18" fmla="*/ 342506601 w 2166"/>
              <a:gd name="T19" fmla="*/ 48289355 h 1315"/>
              <a:gd name="T20" fmla="*/ 322648267 w 2166"/>
              <a:gd name="T21" fmla="*/ 42080844 h 1315"/>
              <a:gd name="T22" fmla="*/ 308098495 w 2166"/>
              <a:gd name="T23" fmla="*/ 40873610 h 1315"/>
              <a:gd name="T24" fmla="*/ 293549167 w 2166"/>
              <a:gd name="T25" fmla="*/ 42080844 h 1315"/>
              <a:gd name="T26" fmla="*/ 286863801 w 2166"/>
              <a:gd name="T27" fmla="*/ 38459143 h 1315"/>
              <a:gd name="T28" fmla="*/ 278016345 w 2166"/>
              <a:gd name="T29" fmla="*/ 25696597 h 1315"/>
              <a:gd name="T30" fmla="*/ 266612602 w 2166"/>
              <a:gd name="T31" fmla="*/ 15004254 h 1315"/>
              <a:gd name="T32" fmla="*/ 252456139 w 2166"/>
              <a:gd name="T33" fmla="*/ 6725958 h 1315"/>
              <a:gd name="T34" fmla="*/ 236136699 w 2166"/>
              <a:gd name="T35" fmla="*/ 1724679 h 1315"/>
              <a:gd name="T36" fmla="*/ 218638163 w 2166"/>
              <a:gd name="T37" fmla="*/ 0 h 1315"/>
              <a:gd name="T38" fmla="*/ 206447802 w 2166"/>
              <a:gd name="T39" fmla="*/ 862132 h 1315"/>
              <a:gd name="T40" fmla="*/ 189538620 w 2166"/>
              <a:gd name="T41" fmla="*/ 5001279 h 1315"/>
              <a:gd name="T42" fmla="*/ 174399107 w 2166"/>
              <a:gd name="T43" fmla="*/ 12762127 h 1315"/>
              <a:gd name="T44" fmla="*/ 161619004 w 2166"/>
              <a:gd name="T45" fmla="*/ 23109787 h 1315"/>
              <a:gd name="T46" fmla="*/ 152181362 w 2166"/>
              <a:gd name="T47" fmla="*/ 35527231 h 1315"/>
              <a:gd name="T48" fmla="*/ 147462542 w 2166"/>
              <a:gd name="T49" fmla="*/ 45012341 h 1315"/>
              <a:gd name="T50" fmla="*/ 132519905 w 2166"/>
              <a:gd name="T51" fmla="*/ 42597874 h 1315"/>
              <a:gd name="T52" fmla="*/ 120133111 w 2166"/>
              <a:gd name="T53" fmla="*/ 42942975 h 1315"/>
              <a:gd name="T54" fmla="*/ 100077873 w 2166"/>
              <a:gd name="T55" fmla="*/ 47082121 h 1315"/>
              <a:gd name="T56" fmla="*/ 82578949 w 2166"/>
              <a:gd name="T57" fmla="*/ 55360426 h 1315"/>
              <a:gd name="T58" fmla="*/ 68422487 w 2166"/>
              <a:gd name="T59" fmla="*/ 67432346 h 1315"/>
              <a:gd name="T60" fmla="*/ 58395103 w 2166"/>
              <a:gd name="T61" fmla="*/ 82609352 h 1315"/>
              <a:gd name="T62" fmla="*/ 52890094 w 2166"/>
              <a:gd name="T63" fmla="*/ 99682965 h 1315"/>
              <a:gd name="T64" fmla="*/ 41879216 w 2166"/>
              <a:gd name="T65" fmla="*/ 103649352 h 1315"/>
              <a:gd name="T66" fmla="*/ 26936572 w 2166"/>
              <a:gd name="T67" fmla="*/ 111927670 h 1315"/>
              <a:gd name="T68" fmla="*/ 14746211 w 2166"/>
              <a:gd name="T69" fmla="*/ 122792772 h 1315"/>
              <a:gd name="T70" fmla="*/ 6095182 w 2166"/>
              <a:gd name="T71" fmla="*/ 136072341 h 1315"/>
              <a:gd name="T72" fmla="*/ 983051 w 2166"/>
              <a:gd name="T73" fmla="*/ 151248931 h 1315"/>
              <a:gd name="T74" fmla="*/ 0 w 2166"/>
              <a:gd name="T75" fmla="*/ 161941690 h 1315"/>
              <a:gd name="T76" fmla="*/ 2555844 w 2166"/>
              <a:gd name="T77" fmla="*/ 180050193 h 1315"/>
              <a:gd name="T78" fmla="*/ 11010438 w 2166"/>
              <a:gd name="T79" fmla="*/ 196261674 h 1315"/>
              <a:gd name="T80" fmla="*/ 23594111 w 2166"/>
              <a:gd name="T81" fmla="*/ 209540828 h 1315"/>
              <a:gd name="T82" fmla="*/ 40109991 w 2166"/>
              <a:gd name="T83" fmla="*/ 219716194 h 1315"/>
              <a:gd name="T84" fmla="*/ 58985288 w 2166"/>
              <a:gd name="T85" fmla="*/ 225580018 h 1315"/>
              <a:gd name="T86" fmla="*/ 357646114 w 2166"/>
              <a:gd name="T87" fmla="*/ 226787252 h 1315"/>
              <a:gd name="T88" fmla="*/ 364724345 w 2166"/>
              <a:gd name="T89" fmla="*/ 225580018 h 1315"/>
              <a:gd name="T90" fmla="*/ 384385803 w 2166"/>
              <a:gd name="T91" fmla="*/ 219888952 h 1315"/>
              <a:gd name="T92" fmla="*/ 401098552 w 2166"/>
              <a:gd name="T93" fmla="*/ 209885930 h 1315"/>
              <a:gd name="T94" fmla="*/ 414271964 w 2166"/>
              <a:gd name="T95" fmla="*/ 195916573 h 1315"/>
              <a:gd name="T96" fmla="*/ 422726112 w 2166"/>
              <a:gd name="T97" fmla="*/ 179705091 h 1315"/>
              <a:gd name="T98" fmla="*/ 425872140 w 2166"/>
              <a:gd name="T99" fmla="*/ 161079143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19050">
            <a:solidFill>
              <a:schemeClr val="accent2"/>
            </a:solidFill>
            <a:prstDash val="solid"/>
            <a:round/>
            <a:headEnd/>
            <a:tailEnd/>
          </a:ln>
        </p:spPr>
        <p:txBody>
          <a:bodyPr/>
          <a:lstStyle/>
          <a:p>
            <a:endParaRPr lang="en-US"/>
          </a:p>
        </p:txBody>
      </p:sp>
      <p:sp>
        <p:nvSpPr>
          <p:cNvPr id="30735" name="TextBox 37"/>
          <p:cNvSpPr txBox="1">
            <a:spLocks noChangeArrowheads="1"/>
          </p:cNvSpPr>
          <p:nvPr/>
        </p:nvSpPr>
        <p:spPr bwMode="auto">
          <a:xfrm>
            <a:off x="2890838" y="2770188"/>
            <a:ext cx="1895475" cy="635000"/>
          </a:xfrm>
          <a:prstGeom prst="rect">
            <a:avLst/>
          </a:prstGeom>
          <a:noFill/>
          <a:ln w="9525">
            <a:noFill/>
            <a:miter lim="800000"/>
            <a:headEnd/>
            <a:tailEnd/>
          </a:ln>
        </p:spPr>
        <p:txBody>
          <a:bodyPr wrap="none">
            <a:spAutoFit/>
          </a:bodyPr>
          <a:lstStyle/>
          <a:p>
            <a:pPr algn="r">
              <a:lnSpc>
                <a:spcPct val="85000"/>
              </a:lnSpc>
            </a:pPr>
            <a:r>
              <a:rPr lang="en-US" sz="1400" b="1">
                <a:solidFill>
                  <a:schemeClr val="accent2"/>
                </a:solidFill>
                <a:cs typeface="Arial Unicode MS" pitchFamily="34" charset="-128"/>
              </a:rPr>
              <a:t>Industrialize</a:t>
            </a:r>
          </a:p>
          <a:p>
            <a:pPr algn="r">
              <a:lnSpc>
                <a:spcPct val="85000"/>
              </a:lnSpc>
            </a:pPr>
            <a:r>
              <a:rPr lang="en-US" sz="1400" b="1">
                <a:solidFill>
                  <a:schemeClr val="accent2"/>
                </a:solidFill>
                <a:cs typeface="Arial Unicode MS" pitchFamily="34" charset="-128"/>
              </a:rPr>
              <a:t>data centers</a:t>
            </a:r>
          </a:p>
          <a:p>
            <a:pPr algn="r">
              <a:lnSpc>
                <a:spcPct val="85000"/>
              </a:lnSpc>
            </a:pPr>
            <a:r>
              <a:rPr lang="en-US" sz="1400" b="1">
                <a:solidFill>
                  <a:schemeClr val="accent2"/>
                </a:solidFill>
                <a:cs typeface="Arial Unicode MS" pitchFamily="34" charset="-128"/>
              </a:rPr>
              <a:t>for agility, efficiency</a:t>
            </a:r>
          </a:p>
        </p:txBody>
      </p:sp>
      <p:sp>
        <p:nvSpPr>
          <p:cNvPr id="39" name="TextBox 38"/>
          <p:cNvSpPr txBox="1">
            <a:spLocks noChangeArrowheads="1"/>
          </p:cNvSpPr>
          <p:nvPr/>
        </p:nvSpPr>
        <p:spPr bwMode="auto">
          <a:xfrm>
            <a:off x="5241925" y="3276600"/>
            <a:ext cx="596900" cy="457200"/>
          </a:xfrm>
          <a:prstGeom prst="rect">
            <a:avLst/>
          </a:prstGeom>
          <a:noFill/>
          <a:ln w="9525">
            <a:noFill/>
            <a:miter lim="800000"/>
            <a:headEnd/>
            <a:tailEnd/>
          </a:ln>
        </p:spPr>
        <p:txBody>
          <a:bodyPr wrap="none">
            <a:spAutoFit/>
          </a:bodyPr>
          <a:lstStyle/>
          <a:p>
            <a:pPr algn="ctr"/>
            <a:r>
              <a:rPr lang="en-US" sz="1200">
                <a:cs typeface="Arial Unicode MS" pitchFamily="34" charset="-128"/>
              </a:rPr>
              <a:t>Public</a:t>
            </a:r>
            <a:br>
              <a:rPr lang="en-US" sz="1200">
                <a:cs typeface="Arial Unicode MS" pitchFamily="34" charset="-128"/>
              </a:rPr>
            </a:br>
            <a:r>
              <a:rPr lang="en-US" sz="1200">
                <a:cs typeface="Arial Unicode MS" pitchFamily="34" charset="-128"/>
              </a:rPr>
              <a:t>Cloud</a:t>
            </a:r>
          </a:p>
        </p:txBody>
      </p:sp>
      <p:sp>
        <p:nvSpPr>
          <p:cNvPr id="30737" name="Freeform 13"/>
          <p:cNvSpPr>
            <a:spLocks/>
          </p:cNvSpPr>
          <p:nvPr/>
        </p:nvSpPr>
        <p:spPr bwMode="auto">
          <a:xfrm>
            <a:off x="5059363" y="2497138"/>
            <a:ext cx="960437" cy="544512"/>
          </a:xfrm>
          <a:custGeom>
            <a:avLst/>
            <a:gdLst>
              <a:gd name="T0" fmla="*/ 425478831 w 2166"/>
              <a:gd name="T1" fmla="*/ 155342849 h 1315"/>
              <a:gd name="T2" fmla="*/ 422726112 w 2166"/>
              <a:gd name="T3" fmla="*/ 141626121 h 1315"/>
              <a:gd name="T4" fmla="*/ 416434498 w 2166"/>
              <a:gd name="T5" fmla="*/ 128595105 h 1315"/>
              <a:gd name="T6" fmla="*/ 407586598 w 2166"/>
              <a:gd name="T7" fmla="*/ 117450211 h 1315"/>
              <a:gd name="T8" fmla="*/ 396182855 w 2166"/>
              <a:gd name="T9" fmla="*/ 108362843 h 1315"/>
              <a:gd name="T10" fmla="*/ 382616578 w 2166"/>
              <a:gd name="T11" fmla="*/ 101161622 h 1315"/>
              <a:gd name="T12" fmla="*/ 380257167 w 2166"/>
              <a:gd name="T13" fmla="*/ 88816318 h 1315"/>
              <a:gd name="T14" fmla="*/ 372195885 w 2166"/>
              <a:gd name="T15" fmla="*/ 72013471 h 1315"/>
              <a:gd name="T16" fmla="*/ 359415783 w 2166"/>
              <a:gd name="T17" fmla="*/ 58296329 h 1315"/>
              <a:gd name="T18" fmla="*/ 342506601 w 2166"/>
              <a:gd name="T19" fmla="*/ 48008976 h 1315"/>
              <a:gd name="T20" fmla="*/ 322648267 w 2166"/>
              <a:gd name="T21" fmla="*/ 41836324 h 1315"/>
              <a:gd name="T22" fmla="*/ 308098495 w 2166"/>
              <a:gd name="T23" fmla="*/ 40635914 h 1315"/>
              <a:gd name="T24" fmla="*/ 293549167 w 2166"/>
              <a:gd name="T25" fmla="*/ 41836324 h 1315"/>
              <a:gd name="T26" fmla="*/ 286863801 w 2166"/>
              <a:gd name="T27" fmla="*/ 38235507 h 1315"/>
              <a:gd name="T28" fmla="*/ 278016345 w 2166"/>
              <a:gd name="T29" fmla="*/ 25547755 h 1315"/>
              <a:gd name="T30" fmla="*/ 266612602 w 2166"/>
              <a:gd name="T31" fmla="*/ 14917145 h 1315"/>
              <a:gd name="T32" fmla="*/ 252456139 w 2166"/>
              <a:gd name="T33" fmla="*/ 6686938 h 1315"/>
              <a:gd name="T34" fmla="*/ 236136699 w 2166"/>
              <a:gd name="T35" fmla="*/ 1714695 h 1315"/>
              <a:gd name="T36" fmla="*/ 218638163 w 2166"/>
              <a:gd name="T37" fmla="*/ 0 h 1315"/>
              <a:gd name="T38" fmla="*/ 206447802 w 2166"/>
              <a:gd name="T39" fmla="*/ 857141 h 1315"/>
              <a:gd name="T40" fmla="*/ 189538620 w 2166"/>
              <a:gd name="T41" fmla="*/ 4972243 h 1315"/>
              <a:gd name="T42" fmla="*/ 174399107 w 2166"/>
              <a:gd name="T43" fmla="*/ 12688163 h 1315"/>
              <a:gd name="T44" fmla="*/ 161619004 w 2166"/>
              <a:gd name="T45" fmla="*/ 22975506 h 1315"/>
              <a:gd name="T46" fmla="*/ 152181362 w 2166"/>
              <a:gd name="T47" fmla="*/ 35320816 h 1315"/>
              <a:gd name="T48" fmla="*/ 147462542 w 2166"/>
              <a:gd name="T49" fmla="*/ 44751015 h 1315"/>
              <a:gd name="T50" fmla="*/ 132519905 w 2166"/>
              <a:gd name="T51" fmla="*/ 42350608 h 1315"/>
              <a:gd name="T52" fmla="*/ 120133111 w 2166"/>
              <a:gd name="T53" fmla="*/ 42693465 h 1315"/>
              <a:gd name="T54" fmla="*/ 100077873 w 2166"/>
              <a:gd name="T55" fmla="*/ 46808566 h 1315"/>
              <a:gd name="T56" fmla="*/ 82578949 w 2166"/>
              <a:gd name="T57" fmla="*/ 55038782 h 1315"/>
              <a:gd name="T58" fmla="*/ 68422487 w 2166"/>
              <a:gd name="T59" fmla="*/ 67040815 h 1315"/>
              <a:gd name="T60" fmla="*/ 58395103 w 2166"/>
              <a:gd name="T61" fmla="*/ 82129382 h 1315"/>
              <a:gd name="T62" fmla="*/ 52890094 w 2166"/>
              <a:gd name="T63" fmla="*/ 99104072 h 1315"/>
              <a:gd name="T64" fmla="*/ 41879216 w 2166"/>
              <a:gd name="T65" fmla="*/ 103047745 h 1315"/>
              <a:gd name="T66" fmla="*/ 26936572 w 2166"/>
              <a:gd name="T67" fmla="*/ 111277559 h 1315"/>
              <a:gd name="T68" fmla="*/ 14746211 w 2166"/>
              <a:gd name="T69" fmla="*/ 122079597 h 1315"/>
              <a:gd name="T70" fmla="*/ 6095182 w 2166"/>
              <a:gd name="T71" fmla="*/ 135282041 h 1315"/>
              <a:gd name="T72" fmla="*/ 983051 w 2166"/>
              <a:gd name="T73" fmla="*/ 150370608 h 1315"/>
              <a:gd name="T74" fmla="*/ 0 w 2166"/>
              <a:gd name="T75" fmla="*/ 161001217 h 1315"/>
              <a:gd name="T76" fmla="*/ 2555844 w 2166"/>
              <a:gd name="T77" fmla="*/ 179004475 h 1315"/>
              <a:gd name="T78" fmla="*/ 11010438 w 2166"/>
              <a:gd name="T79" fmla="*/ 195121610 h 1315"/>
              <a:gd name="T80" fmla="*/ 23594111 w 2166"/>
              <a:gd name="T81" fmla="*/ 208324054 h 1315"/>
              <a:gd name="T82" fmla="*/ 40109991 w 2166"/>
              <a:gd name="T83" fmla="*/ 218440431 h 1315"/>
              <a:gd name="T84" fmla="*/ 58985288 w 2166"/>
              <a:gd name="T85" fmla="*/ 224269813 h 1315"/>
              <a:gd name="T86" fmla="*/ 357646114 w 2166"/>
              <a:gd name="T87" fmla="*/ 225470224 h 1315"/>
              <a:gd name="T88" fmla="*/ 364724345 w 2166"/>
              <a:gd name="T89" fmla="*/ 224269813 h 1315"/>
              <a:gd name="T90" fmla="*/ 384385803 w 2166"/>
              <a:gd name="T91" fmla="*/ 218611860 h 1315"/>
              <a:gd name="T92" fmla="*/ 401098552 w 2166"/>
              <a:gd name="T93" fmla="*/ 208666911 h 1315"/>
              <a:gd name="T94" fmla="*/ 414271964 w 2166"/>
              <a:gd name="T95" fmla="*/ 194778754 h 1315"/>
              <a:gd name="T96" fmla="*/ 422726112 w 2166"/>
              <a:gd name="T97" fmla="*/ 178661619 h 1315"/>
              <a:gd name="T98" fmla="*/ 425872140 w 2166"/>
              <a:gd name="T99" fmla="*/ 160143663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19050">
            <a:solidFill>
              <a:schemeClr val="accent2"/>
            </a:solidFill>
            <a:prstDash val="solid"/>
            <a:round/>
            <a:headEnd/>
            <a:tailEnd/>
          </a:ln>
        </p:spPr>
        <p:txBody>
          <a:bodyPr/>
          <a:lstStyle/>
          <a:p>
            <a:endParaRPr lang="en-US"/>
          </a:p>
        </p:txBody>
      </p:sp>
      <p:sp>
        <p:nvSpPr>
          <p:cNvPr id="30738" name="TextBox 41"/>
          <p:cNvSpPr txBox="1">
            <a:spLocks noChangeArrowheads="1"/>
          </p:cNvSpPr>
          <p:nvPr/>
        </p:nvSpPr>
        <p:spPr bwMode="auto">
          <a:xfrm>
            <a:off x="5211763" y="2568575"/>
            <a:ext cx="657225" cy="457200"/>
          </a:xfrm>
          <a:prstGeom prst="rect">
            <a:avLst/>
          </a:prstGeom>
          <a:noFill/>
          <a:ln w="9525">
            <a:noFill/>
            <a:miter lim="800000"/>
            <a:headEnd/>
            <a:tailEnd/>
          </a:ln>
        </p:spPr>
        <p:txBody>
          <a:bodyPr wrap="none">
            <a:spAutoFit/>
          </a:bodyPr>
          <a:lstStyle/>
          <a:p>
            <a:pPr algn="ctr"/>
            <a:r>
              <a:rPr lang="en-US" sz="1200">
                <a:cs typeface="Arial Unicode MS" pitchFamily="34" charset="-128"/>
              </a:rPr>
              <a:t>Private</a:t>
            </a:r>
            <a:br>
              <a:rPr lang="en-US" sz="1200">
                <a:cs typeface="Arial Unicode MS" pitchFamily="34" charset="-128"/>
              </a:rPr>
            </a:br>
            <a:r>
              <a:rPr lang="en-US" sz="1200">
                <a:cs typeface="Arial Unicode MS" pitchFamily="34" charset="-128"/>
              </a:rPr>
              <a:t>Cloud</a:t>
            </a:r>
          </a:p>
        </p:txBody>
      </p:sp>
      <p:sp>
        <p:nvSpPr>
          <p:cNvPr id="43" name="TextBox 42"/>
          <p:cNvSpPr txBox="1">
            <a:spLocks noChangeArrowheads="1"/>
          </p:cNvSpPr>
          <p:nvPr/>
        </p:nvSpPr>
        <p:spPr bwMode="auto">
          <a:xfrm>
            <a:off x="3135313" y="3530600"/>
            <a:ext cx="1684337" cy="815975"/>
          </a:xfrm>
          <a:prstGeom prst="rect">
            <a:avLst/>
          </a:prstGeom>
          <a:noFill/>
          <a:ln w="9525">
            <a:noFill/>
            <a:miter lim="800000"/>
            <a:headEnd/>
            <a:tailEnd/>
          </a:ln>
        </p:spPr>
        <p:txBody>
          <a:bodyPr>
            <a:spAutoFit/>
          </a:bodyPr>
          <a:lstStyle/>
          <a:p>
            <a:pPr algn="r">
              <a:lnSpc>
                <a:spcPct val="85000"/>
              </a:lnSpc>
            </a:pPr>
            <a:r>
              <a:rPr lang="en-US" sz="1400" b="1">
                <a:solidFill>
                  <a:schemeClr val="accent2"/>
                </a:solidFill>
                <a:cs typeface="Arial Unicode MS" pitchFamily="34" charset="-128"/>
              </a:rPr>
              <a:t>Offload commodity services to </a:t>
            </a:r>
            <a:br>
              <a:rPr lang="en-US" sz="1400" b="1">
                <a:solidFill>
                  <a:schemeClr val="accent2"/>
                </a:solidFill>
                <a:cs typeface="Arial Unicode MS" pitchFamily="34" charset="-128"/>
              </a:rPr>
            </a:br>
            <a:r>
              <a:rPr lang="en-US" sz="1400" b="1">
                <a:solidFill>
                  <a:schemeClr val="accent2"/>
                </a:solidFill>
                <a:cs typeface="Arial Unicode MS" pitchFamily="34" charset="-128"/>
              </a:rPr>
              <a:t>trusted clouds</a:t>
            </a:r>
          </a:p>
        </p:txBody>
      </p:sp>
      <p:sp>
        <p:nvSpPr>
          <p:cNvPr id="41" name="Rectangle 40"/>
          <p:cNvSpPr>
            <a:spLocks noChangeArrowheads="1"/>
          </p:cNvSpPr>
          <p:nvPr/>
        </p:nvSpPr>
        <p:spPr bwMode="auto">
          <a:xfrm>
            <a:off x="114300" y="6348413"/>
            <a:ext cx="8085138" cy="458787"/>
          </a:xfrm>
          <a:prstGeom prst="rect">
            <a:avLst/>
          </a:prstGeom>
          <a:solidFill>
            <a:schemeClr val="bg1"/>
          </a:solidFill>
          <a:ln w="9525">
            <a:noFill/>
            <a:miter lim="800000"/>
            <a:headEnd/>
            <a:tailEnd/>
          </a:ln>
        </p:spPr>
        <p:txBody>
          <a:bodyPr>
            <a:spAutoFit/>
          </a:bodyPr>
          <a:lstStyle/>
          <a:p>
            <a:r>
              <a:rPr lang="en-US" sz="800">
                <a:cs typeface="Arial Unicode MS" pitchFamily="34" charset="-128"/>
              </a:rPr>
              <a:t>*Source: Gartner, Inc. “Private Cloud Computing Ramps Up in 2011”,  Thomas Bittman and Donna Scott, March 3, 2011  </a:t>
            </a:r>
          </a:p>
          <a:p>
            <a:r>
              <a:rPr lang="en-US" sz="800">
                <a:cs typeface="Arial Unicode MS" pitchFamily="34" charset="-128"/>
              </a:rPr>
              <a:t>**Source: Gartner Press Release, Gartner Executive Programs Worldwide Survey of More Than 2,000 CIOs Identifies Cloud Computing as Top Technology Priority for CIOs in 2011, January 21, 2011. </a:t>
            </a:r>
          </a:p>
        </p:txBody>
      </p:sp>
      <p:sp>
        <p:nvSpPr>
          <p:cNvPr id="35" name="TextBox 34"/>
          <p:cNvSpPr txBox="1"/>
          <p:nvPr/>
        </p:nvSpPr>
        <p:spPr>
          <a:xfrm>
            <a:off x="4049713" y="5534025"/>
            <a:ext cx="2438400" cy="714375"/>
          </a:xfrm>
          <a:prstGeom prst="rect">
            <a:avLst/>
          </a:prstGeom>
          <a:solidFill>
            <a:schemeClr val="accent6"/>
          </a:solidFill>
        </p:spPr>
        <p:txBody>
          <a:bodyPr>
            <a:spAutoFit/>
          </a:bodyPr>
          <a:lstStyle/>
          <a:p>
            <a:pPr algn="ctr">
              <a:lnSpc>
                <a:spcPct val="85000"/>
              </a:lnSpc>
              <a:defRPr/>
            </a:pPr>
            <a:r>
              <a:rPr lang="en-US" sz="2400" b="1">
                <a:solidFill>
                  <a:schemeClr val="bg1"/>
                </a:solidFill>
                <a:latin typeface="Arial" pitchFamily="34" charset="0"/>
                <a:cs typeface="Arial Unicode MS" pitchFamily="34" charset="-128"/>
              </a:rPr>
              <a:t>“Innovation dividend”</a:t>
            </a:r>
          </a:p>
        </p:txBody>
      </p:sp>
      <p:sp>
        <p:nvSpPr>
          <p:cNvPr id="32" name="Rectangle 31"/>
          <p:cNvSpPr/>
          <p:nvPr/>
        </p:nvSpPr>
        <p:spPr>
          <a:xfrm>
            <a:off x="184150" y="3540125"/>
            <a:ext cx="2781300" cy="2690813"/>
          </a:xfrm>
          <a:prstGeom prst="rect">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ct val="85000"/>
              </a:lnSpc>
              <a:defRPr/>
            </a:pPr>
            <a:r>
              <a:rPr lang="en-US" sz="2400" b="1">
                <a:solidFill>
                  <a:schemeClr val="bg1"/>
                </a:solidFill>
                <a:latin typeface="Arial" pitchFamily="34" charset="0"/>
                <a:cs typeface="Arial Unicode MS" pitchFamily="34" charset="-128"/>
              </a:rPr>
              <a:t>35-50%</a:t>
            </a:r>
            <a:br>
              <a:rPr lang="en-US" sz="2400" b="1">
                <a:solidFill>
                  <a:schemeClr val="bg1"/>
                </a:solidFill>
                <a:latin typeface="Arial" pitchFamily="34" charset="0"/>
                <a:cs typeface="Arial Unicode MS" pitchFamily="34" charset="-128"/>
              </a:rPr>
            </a:br>
            <a:r>
              <a:rPr lang="en-US" sz="1600">
                <a:solidFill>
                  <a:schemeClr val="bg1"/>
                </a:solidFill>
                <a:latin typeface="Arial" pitchFamily="34" charset="0"/>
                <a:cs typeface="Arial Unicode MS" pitchFamily="34" charset="-128"/>
              </a:rPr>
              <a:t>“CIOs see the introduction of Internet service-based technologies as changing that equation and </a:t>
            </a:r>
            <a:r>
              <a:rPr lang="en-US" b="1">
                <a:solidFill>
                  <a:schemeClr val="bg1"/>
                </a:solidFill>
                <a:latin typeface="Arial" pitchFamily="34" charset="0"/>
                <a:cs typeface="Arial Unicode MS" pitchFamily="34" charset="-128"/>
              </a:rPr>
              <a:t>releasing </a:t>
            </a:r>
            <a:r>
              <a:rPr lang="en-US" sz="1600">
                <a:solidFill>
                  <a:schemeClr val="bg1"/>
                </a:solidFill>
                <a:latin typeface="Arial" pitchFamily="34" charset="0"/>
                <a:cs typeface="Arial Unicode MS" pitchFamily="34" charset="-128"/>
              </a:rPr>
              <a:t>between 35 to 50 percent of </a:t>
            </a:r>
            <a:r>
              <a:rPr lang="en-US" b="1">
                <a:solidFill>
                  <a:schemeClr val="bg1"/>
                </a:solidFill>
                <a:latin typeface="Arial" pitchFamily="34" charset="0"/>
                <a:cs typeface="Arial Unicode MS" pitchFamily="34" charset="-128"/>
              </a:rPr>
              <a:t>infrastructure and operational resources for innovation and growth</a:t>
            </a:r>
            <a:r>
              <a:rPr lang="en-US" sz="1600">
                <a:solidFill>
                  <a:schemeClr val="bg1"/>
                </a:solidFill>
                <a:latin typeface="Arial" pitchFamily="34" charset="0"/>
                <a:cs typeface="Arial Unicode MS" pitchFamily="34" charset="-128"/>
              </a:rPr>
              <a:t>.”**</a:t>
            </a:r>
            <a:endParaRPr lang="en-US" sz="2400">
              <a:solidFill>
                <a:schemeClr val="bg1"/>
              </a:solidFill>
              <a:latin typeface="Arial" pitchFamily="34" charset="0"/>
              <a:cs typeface="Arial Unicode MS" pitchFamily="34" charset="-128"/>
            </a:endParaRPr>
          </a:p>
        </p:txBody>
      </p:sp>
      <p:sp>
        <p:nvSpPr>
          <p:cNvPr id="33" name="Rectangle 32"/>
          <p:cNvSpPr/>
          <p:nvPr/>
        </p:nvSpPr>
        <p:spPr>
          <a:xfrm>
            <a:off x="188913" y="1136650"/>
            <a:ext cx="2765425" cy="2300288"/>
          </a:xfrm>
          <a:prstGeom prst="rect">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ct val="85000"/>
              </a:lnSpc>
              <a:defRPr/>
            </a:pPr>
            <a:r>
              <a:rPr lang="en-US" sz="2400" b="1">
                <a:solidFill>
                  <a:schemeClr val="bg1"/>
                </a:solidFill>
                <a:latin typeface="Arial" pitchFamily="34" charset="0"/>
                <a:cs typeface="Arial Unicode MS" pitchFamily="34" charset="-128"/>
              </a:rPr>
              <a:t>66%</a:t>
            </a:r>
          </a:p>
          <a:p>
            <a:pPr algn="ctr">
              <a:lnSpc>
                <a:spcPct val="85000"/>
              </a:lnSpc>
              <a:defRPr/>
            </a:pPr>
            <a:r>
              <a:rPr lang="en-US" sz="2400" b="1">
                <a:solidFill>
                  <a:schemeClr val="bg1"/>
                </a:solidFill>
                <a:latin typeface="Arial" pitchFamily="34" charset="0"/>
                <a:cs typeface="Arial Unicode MS" pitchFamily="34" charset="-128"/>
              </a:rPr>
              <a:t> </a:t>
            </a:r>
            <a:r>
              <a:rPr lang="en-US" sz="1600">
                <a:solidFill>
                  <a:schemeClr val="bg1"/>
                </a:solidFill>
                <a:latin typeface="Arial" pitchFamily="34" charset="0"/>
                <a:cs typeface="Arial Unicode MS" pitchFamily="34" charset="-128"/>
              </a:rPr>
              <a:t>Two-thirds of 655 Gartner Data Center Conference attendees in a keynote session responded to a poll asking, “Will your enterprise be </a:t>
            </a:r>
            <a:r>
              <a:rPr lang="en-US" b="1">
                <a:solidFill>
                  <a:schemeClr val="bg1"/>
                </a:solidFill>
                <a:latin typeface="Arial" pitchFamily="34" charset="0"/>
                <a:cs typeface="Arial Unicode MS" pitchFamily="34" charset="-128"/>
              </a:rPr>
              <a:t>pursuing a private cloud </a:t>
            </a:r>
            <a:r>
              <a:rPr lang="en-US" sz="1600">
                <a:solidFill>
                  <a:schemeClr val="bg1"/>
                </a:solidFill>
                <a:latin typeface="Arial" pitchFamily="34" charset="0"/>
                <a:cs typeface="Arial Unicode MS" pitchFamily="34" charset="-128"/>
              </a:rPr>
              <a:t>computing strategy by 2014?”*</a:t>
            </a:r>
          </a:p>
        </p:txBody>
      </p:sp>
      <p:sp>
        <p:nvSpPr>
          <p:cNvPr id="34" name="TextBox 33"/>
          <p:cNvSpPr txBox="1">
            <a:spLocks noChangeArrowheads="1"/>
          </p:cNvSpPr>
          <p:nvPr/>
        </p:nvSpPr>
        <p:spPr bwMode="auto">
          <a:xfrm>
            <a:off x="6053138" y="2693988"/>
            <a:ext cx="1020762" cy="635000"/>
          </a:xfrm>
          <a:prstGeom prst="rect">
            <a:avLst/>
          </a:prstGeom>
          <a:noFill/>
          <a:ln w="9525">
            <a:noFill/>
            <a:miter lim="800000"/>
            <a:headEnd/>
            <a:tailEnd/>
          </a:ln>
        </p:spPr>
        <p:txBody>
          <a:bodyPr>
            <a:spAutoFit/>
          </a:bodyPr>
          <a:lstStyle/>
          <a:p>
            <a:pPr>
              <a:lnSpc>
                <a:spcPct val="85000"/>
              </a:lnSpc>
            </a:pPr>
            <a:r>
              <a:rPr lang="en-US" sz="1400" b="1">
                <a:solidFill>
                  <a:srgbClr val="E05C06"/>
                </a:solidFill>
                <a:cs typeface="Arial Unicode MS" pitchFamily="34" charset="-128"/>
              </a:rPr>
              <a:t>Collapse cycle times</a:t>
            </a:r>
          </a:p>
        </p:txBody>
      </p:sp>
      <p:sp>
        <p:nvSpPr>
          <p:cNvPr id="29" name="Footer Placeholder 28"/>
          <p:cNvSpPr>
            <a:spLocks noGrp="1"/>
          </p:cNvSpPr>
          <p:nvPr>
            <p:ph type="ftr" sz="quarter" idx="11"/>
          </p:nvPr>
        </p:nvSpPr>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20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0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3" grpId="0"/>
      <p:bldP spid="41" grpId="0" animBg="1"/>
      <p:bldP spid="35" grpId="0" animBg="1"/>
      <p:bldP spid="32"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7"/>
          <p:cNvSpPr txBox="1">
            <a:spLocks noChangeArrowheads="1"/>
          </p:cNvSpPr>
          <p:nvPr/>
        </p:nvSpPr>
        <p:spPr bwMode="auto">
          <a:xfrm>
            <a:off x="4625975" y="1308100"/>
            <a:ext cx="4292600" cy="612775"/>
          </a:xfrm>
          <a:prstGeom prst="rect">
            <a:avLst/>
          </a:prstGeom>
          <a:gradFill rotWithShape="0">
            <a:gsLst>
              <a:gs pos="0">
                <a:srgbClr val="008CD1"/>
              </a:gs>
              <a:gs pos="99001">
                <a:srgbClr val="00BCE4"/>
              </a:gs>
              <a:gs pos="100000">
                <a:srgbClr val="00BCE4"/>
              </a:gs>
            </a:gsLst>
            <a:lin ang="2460000"/>
          </a:gradFill>
          <a:ln w="9525">
            <a:noFill/>
            <a:miter lim="800000"/>
            <a:headEnd/>
            <a:tailEnd/>
          </a:ln>
        </p:spPr>
        <p:txBody>
          <a:bodyPr anchor="ctr">
            <a:spAutoFit/>
          </a:bodyPr>
          <a:lstStyle/>
          <a:p>
            <a:pPr marL="358775" eaLnBrk="0" hangingPunct="0">
              <a:lnSpc>
                <a:spcPct val="90000"/>
              </a:lnSpc>
            </a:pPr>
            <a:endParaRPr lang="en-AU" sz="1600">
              <a:solidFill>
                <a:schemeClr val="bg1"/>
              </a:solidFill>
              <a:latin typeface="CA Sans"/>
              <a:cs typeface="Arial Unicode MS" pitchFamily="34" charset="-128"/>
            </a:endParaRPr>
          </a:p>
        </p:txBody>
      </p:sp>
      <p:sp>
        <p:nvSpPr>
          <p:cNvPr id="37" name="Rectangle 36"/>
          <p:cNvSpPr/>
          <p:nvPr/>
        </p:nvSpPr>
        <p:spPr>
          <a:xfrm rot="10800000">
            <a:off x="4625975" y="2017713"/>
            <a:ext cx="4292600" cy="4264025"/>
          </a:xfrm>
          <a:prstGeom prst="rect">
            <a:avLst/>
          </a:prstGeom>
          <a:gradFill flip="none" rotWithShape="1">
            <a:gsLst>
              <a:gs pos="0">
                <a:srgbClr val="D8D8DA"/>
              </a:gs>
              <a:gs pos="80000">
                <a:schemeClr val="bg1"/>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036" eaLnBrk="0" hangingPunct="0">
              <a:defRPr/>
            </a:pPr>
            <a:endParaRPr lang="en-US" b="1" dirty="0">
              <a:solidFill>
                <a:srgbClr val="FFFFFF"/>
              </a:solidFill>
            </a:endParaRPr>
          </a:p>
        </p:txBody>
      </p:sp>
      <p:sp>
        <p:nvSpPr>
          <p:cNvPr id="358" name="Freeform 13"/>
          <p:cNvSpPr>
            <a:spLocks/>
          </p:cNvSpPr>
          <p:nvPr/>
        </p:nvSpPr>
        <p:spPr bwMode="auto">
          <a:xfrm>
            <a:off x="651877" y="3750276"/>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threePt" dir="t"/>
          </a:scene3d>
          <a:sp3d prstMaterial="softEdge">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362" name="Freeform 13"/>
          <p:cNvSpPr>
            <a:spLocks/>
          </p:cNvSpPr>
          <p:nvPr/>
        </p:nvSpPr>
        <p:spPr bwMode="auto">
          <a:xfrm>
            <a:off x="2800350" y="1807941"/>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balanced" dir="t">
              <a:rot lat="0" lon="0" rev="4200000"/>
            </a:lightRig>
          </a:scene3d>
          <a:sp3d prstMaterial="plastic">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32777" name="Title 2"/>
          <p:cNvSpPr>
            <a:spLocks noGrp="1"/>
          </p:cNvSpPr>
          <p:nvPr>
            <p:ph type="title"/>
          </p:nvPr>
        </p:nvSpPr>
        <p:spPr>
          <a:xfrm>
            <a:off x="493713" y="182563"/>
            <a:ext cx="8221662" cy="731837"/>
          </a:xfrm>
        </p:spPr>
        <p:txBody>
          <a:bodyPr/>
          <a:lstStyle/>
          <a:p>
            <a:pPr eaLnBrk="1" hangingPunct="1"/>
            <a:r>
              <a:rPr lang="en-US" sz="2400" smtClean="0">
                <a:latin typeface="Arial" charset="0"/>
                <a:cs typeface="FS Joey"/>
              </a:rPr>
              <a:t>IT will be accountable for management and security across a diverse range of cloud and traditional models</a:t>
            </a:r>
          </a:p>
        </p:txBody>
      </p:sp>
      <p:sp>
        <p:nvSpPr>
          <p:cNvPr id="26635" name="Slide Number Placeholder 3"/>
          <p:cNvSpPr>
            <a:spLocks noGrp="1"/>
          </p:cNvSpPr>
          <p:nvPr>
            <p:ph type="sldNum" sz="quarter" idx="10"/>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3BD272F2-646B-4CAA-BEA6-2E47C8D7D91A}" type="slidenum">
              <a:rPr lang="en-US" smtClean="0">
                <a:cs typeface="Arial Unicode MS" pitchFamily="34" charset="-128"/>
              </a:rPr>
              <a:pPr fontAlgn="base">
                <a:spcBef>
                  <a:spcPct val="0"/>
                </a:spcBef>
                <a:spcAft>
                  <a:spcPct val="0"/>
                </a:spcAft>
                <a:defRPr/>
              </a:pPr>
              <a:t>5</a:t>
            </a:fld>
            <a:endParaRPr lang="en-US" smtClean="0">
              <a:cs typeface="Arial Unicode MS" pitchFamily="34" charset="-128"/>
            </a:endParaRPr>
          </a:p>
        </p:txBody>
      </p:sp>
      <p:sp>
        <p:nvSpPr>
          <p:cNvPr id="349" name="Rectangle 348"/>
          <p:cNvSpPr/>
          <p:nvPr/>
        </p:nvSpPr>
        <p:spPr>
          <a:xfrm>
            <a:off x="119063" y="1046163"/>
            <a:ext cx="4046537" cy="9715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2400" b="1">
                <a:solidFill>
                  <a:srgbClr val="001084"/>
                </a:solidFill>
                <a:latin typeface="Arial" pitchFamily="34" charset="0"/>
                <a:cs typeface="Arial Unicode MS" pitchFamily="34" charset="-128"/>
              </a:rPr>
              <a:t>The New Heterogeneity</a:t>
            </a:r>
          </a:p>
        </p:txBody>
      </p:sp>
      <p:grpSp>
        <p:nvGrpSpPr>
          <p:cNvPr id="2" name="Group 213"/>
          <p:cNvGrpSpPr>
            <a:grpSpLocks/>
          </p:cNvGrpSpPr>
          <p:nvPr/>
        </p:nvGrpSpPr>
        <p:grpSpPr bwMode="auto">
          <a:xfrm>
            <a:off x="4722813" y="1274763"/>
            <a:ext cx="4086225" cy="4749800"/>
            <a:chOff x="313055" y="1215261"/>
            <a:chExt cx="4086225" cy="4749103"/>
          </a:xfrm>
        </p:grpSpPr>
        <p:sp>
          <p:nvSpPr>
            <p:cNvPr id="32821" name="Rectangle 229"/>
            <p:cNvSpPr>
              <a:spLocks noChangeArrowheads="1"/>
            </p:cNvSpPr>
            <p:nvPr/>
          </p:nvSpPr>
          <p:spPr bwMode="auto">
            <a:xfrm>
              <a:off x="313055" y="2027942"/>
              <a:ext cx="4086225" cy="3936422"/>
            </a:xfrm>
            <a:prstGeom prst="rect">
              <a:avLst/>
            </a:prstGeom>
            <a:noFill/>
            <a:ln w="9525">
              <a:noFill/>
              <a:miter lim="800000"/>
              <a:headEnd/>
              <a:tailEnd/>
            </a:ln>
          </p:spPr>
          <p:txBody>
            <a:bodyPr>
              <a:spAutoFit/>
            </a:bodyPr>
            <a:lstStyle/>
            <a:p>
              <a:r>
                <a:rPr lang="en-US" b="1">
                  <a:solidFill>
                    <a:srgbClr val="595959"/>
                  </a:solidFill>
                  <a:cs typeface="Arial Unicode MS" pitchFamily="34" charset="-128"/>
                </a:rPr>
                <a:t>Which applications do we move to which cloud models when?</a:t>
              </a:r>
            </a:p>
            <a:p>
              <a:endParaRPr lang="en-US" b="1">
                <a:solidFill>
                  <a:srgbClr val="595959"/>
                </a:solidFill>
                <a:cs typeface="Arial Unicode MS" pitchFamily="34" charset="-128"/>
              </a:endParaRPr>
            </a:p>
            <a:p>
              <a:r>
                <a:rPr lang="en-US" b="1">
                  <a:solidFill>
                    <a:srgbClr val="595959"/>
                  </a:solidFill>
                  <a:cs typeface="Arial Unicode MS" pitchFamily="34" charset="-128"/>
                </a:rPr>
                <a:t>How do we minimize security, compliance and availability risks?</a:t>
              </a:r>
            </a:p>
            <a:p>
              <a:endParaRPr lang="en-US" b="1">
                <a:solidFill>
                  <a:srgbClr val="595959"/>
                </a:solidFill>
                <a:cs typeface="Arial Unicode MS" pitchFamily="34" charset="-128"/>
              </a:endParaRPr>
            </a:p>
            <a:p>
              <a:r>
                <a:rPr lang="en-US" b="1">
                  <a:solidFill>
                    <a:srgbClr val="595959"/>
                  </a:solidFill>
                  <a:cs typeface="Arial Unicode MS" pitchFamily="34" charset="-128"/>
                </a:rPr>
                <a:t>How do we avoid vendor lock-in?</a:t>
              </a:r>
            </a:p>
            <a:p>
              <a:endParaRPr lang="en-US" b="1">
                <a:solidFill>
                  <a:srgbClr val="595959"/>
                </a:solidFill>
                <a:cs typeface="Arial Unicode MS" pitchFamily="34" charset="-128"/>
              </a:endParaRPr>
            </a:p>
            <a:p>
              <a:r>
                <a:rPr lang="en-US" b="1">
                  <a:solidFill>
                    <a:srgbClr val="595959"/>
                  </a:solidFill>
                  <a:cs typeface="Arial Unicode MS" pitchFamily="34" charset="-128"/>
                </a:rPr>
                <a:t>Which operational processes do we keep, tweak or transform?</a:t>
              </a:r>
            </a:p>
            <a:p>
              <a:endParaRPr lang="en-US" b="1">
                <a:solidFill>
                  <a:srgbClr val="595959"/>
                </a:solidFill>
                <a:cs typeface="Arial Unicode MS" pitchFamily="34" charset="-128"/>
              </a:endParaRPr>
            </a:p>
            <a:p>
              <a:r>
                <a:rPr lang="en-US" b="1">
                  <a:solidFill>
                    <a:srgbClr val="595959"/>
                  </a:solidFill>
                  <a:cs typeface="Arial Unicode MS" pitchFamily="34" charset="-128"/>
                </a:rPr>
                <a:t>How do we make sure it is all working together for business value?</a:t>
              </a:r>
            </a:p>
          </p:txBody>
        </p:sp>
        <p:sp>
          <p:nvSpPr>
            <p:cNvPr id="205" name="Rectangle 204"/>
            <p:cNvSpPr/>
            <p:nvPr/>
          </p:nvSpPr>
          <p:spPr>
            <a:xfrm>
              <a:off x="352742" y="1215261"/>
              <a:ext cx="4046538" cy="6904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2400" b="1">
                  <a:solidFill>
                    <a:schemeClr val="bg1"/>
                  </a:solidFill>
                  <a:latin typeface="Arial" pitchFamily="34" charset="0"/>
                  <a:cs typeface="Arial Unicode MS" pitchFamily="34" charset="-128"/>
                </a:rPr>
                <a:t>New Questions</a:t>
              </a:r>
            </a:p>
          </p:txBody>
        </p:sp>
      </p:grpSp>
      <p:sp>
        <p:nvSpPr>
          <p:cNvPr id="32781" name="TextBox 224"/>
          <p:cNvSpPr txBox="1">
            <a:spLocks noChangeArrowheads="1"/>
          </p:cNvSpPr>
          <p:nvPr/>
        </p:nvSpPr>
        <p:spPr bwMode="auto">
          <a:xfrm>
            <a:off x="2670175" y="3214688"/>
            <a:ext cx="606425" cy="274637"/>
          </a:xfrm>
          <a:prstGeom prst="rect">
            <a:avLst/>
          </a:prstGeom>
          <a:noFill/>
          <a:ln w="9525">
            <a:noFill/>
            <a:miter lim="800000"/>
            <a:headEnd/>
            <a:tailEnd/>
          </a:ln>
        </p:spPr>
        <p:txBody>
          <a:bodyPr wrap="none">
            <a:spAutoFit/>
          </a:bodyPr>
          <a:lstStyle/>
          <a:p>
            <a:r>
              <a:rPr lang="en-US" sz="1200">
                <a:cs typeface="Arial Unicode MS" pitchFamily="34" charset="-128"/>
              </a:rPr>
              <a:t>Fabric</a:t>
            </a:r>
          </a:p>
        </p:txBody>
      </p:sp>
      <p:sp>
        <p:nvSpPr>
          <p:cNvPr id="32782" name="TextBox 225"/>
          <p:cNvSpPr txBox="1">
            <a:spLocks noChangeArrowheads="1"/>
          </p:cNvSpPr>
          <p:nvPr/>
        </p:nvSpPr>
        <p:spPr bwMode="auto">
          <a:xfrm>
            <a:off x="3279775" y="2676525"/>
            <a:ext cx="1071563" cy="457200"/>
          </a:xfrm>
          <a:prstGeom prst="rect">
            <a:avLst/>
          </a:prstGeom>
          <a:noFill/>
          <a:ln w="9525">
            <a:noFill/>
            <a:miter lim="800000"/>
            <a:headEnd/>
            <a:tailEnd/>
          </a:ln>
        </p:spPr>
        <p:txBody>
          <a:bodyPr wrap="none">
            <a:spAutoFit/>
          </a:bodyPr>
          <a:lstStyle/>
          <a:p>
            <a:r>
              <a:rPr lang="en-US" sz="1200">
                <a:cs typeface="Arial Unicode MS" pitchFamily="34" charset="-128"/>
              </a:rPr>
              <a:t>Converged </a:t>
            </a:r>
          </a:p>
          <a:p>
            <a:r>
              <a:rPr lang="en-US" sz="1200">
                <a:cs typeface="Arial Unicode MS" pitchFamily="34" charset="-128"/>
              </a:rPr>
              <a:t>infrastructure</a:t>
            </a:r>
          </a:p>
        </p:txBody>
      </p:sp>
      <p:sp>
        <p:nvSpPr>
          <p:cNvPr id="32783" name="TextBox 231"/>
          <p:cNvSpPr txBox="1">
            <a:spLocks noChangeArrowheads="1"/>
          </p:cNvSpPr>
          <p:nvPr/>
        </p:nvSpPr>
        <p:spPr bwMode="auto">
          <a:xfrm>
            <a:off x="2354263" y="2379663"/>
            <a:ext cx="952500" cy="457200"/>
          </a:xfrm>
          <a:prstGeom prst="rect">
            <a:avLst/>
          </a:prstGeom>
          <a:noFill/>
          <a:ln w="9525">
            <a:noFill/>
            <a:miter lim="800000"/>
            <a:headEnd/>
            <a:tailEnd/>
          </a:ln>
        </p:spPr>
        <p:txBody>
          <a:bodyPr>
            <a:spAutoFit/>
          </a:bodyPr>
          <a:lstStyle/>
          <a:p>
            <a:r>
              <a:rPr lang="en-US" sz="1200">
                <a:cs typeface="Arial Unicode MS" pitchFamily="34" charset="-128"/>
              </a:rPr>
              <a:t>New datacenter</a:t>
            </a:r>
          </a:p>
        </p:txBody>
      </p:sp>
      <p:sp>
        <p:nvSpPr>
          <p:cNvPr id="32784" name="TextBox 232"/>
          <p:cNvSpPr txBox="1">
            <a:spLocks noChangeArrowheads="1"/>
          </p:cNvSpPr>
          <p:nvPr/>
        </p:nvSpPr>
        <p:spPr bwMode="auto">
          <a:xfrm>
            <a:off x="1897063" y="3570288"/>
            <a:ext cx="942975" cy="457200"/>
          </a:xfrm>
          <a:prstGeom prst="rect">
            <a:avLst/>
          </a:prstGeom>
          <a:noFill/>
          <a:ln w="9525">
            <a:noFill/>
            <a:miter lim="800000"/>
            <a:headEnd/>
            <a:tailEnd/>
          </a:ln>
        </p:spPr>
        <p:txBody>
          <a:bodyPr>
            <a:spAutoFit/>
          </a:bodyPr>
          <a:lstStyle/>
          <a:p>
            <a:r>
              <a:rPr lang="en-US" sz="1200">
                <a:cs typeface="Arial Unicode MS" pitchFamily="34" charset="-128"/>
              </a:rPr>
              <a:t>Existing datacenter</a:t>
            </a:r>
          </a:p>
        </p:txBody>
      </p:sp>
      <p:sp>
        <p:nvSpPr>
          <p:cNvPr id="32785" name="TextBox 328"/>
          <p:cNvSpPr txBox="1">
            <a:spLocks noChangeArrowheads="1"/>
          </p:cNvSpPr>
          <p:nvPr/>
        </p:nvSpPr>
        <p:spPr bwMode="auto">
          <a:xfrm>
            <a:off x="836613" y="2525713"/>
            <a:ext cx="1052512" cy="274637"/>
          </a:xfrm>
          <a:prstGeom prst="rect">
            <a:avLst/>
          </a:prstGeom>
          <a:noFill/>
          <a:ln w="9525">
            <a:noFill/>
            <a:miter lim="800000"/>
            <a:headEnd/>
            <a:tailEnd/>
          </a:ln>
        </p:spPr>
        <p:txBody>
          <a:bodyPr wrap="none">
            <a:spAutoFit/>
          </a:bodyPr>
          <a:lstStyle/>
          <a:p>
            <a:r>
              <a:rPr lang="en-US" sz="1200">
                <a:cs typeface="Arial Unicode MS" pitchFamily="34" charset="-128"/>
              </a:rPr>
              <a:t>Virtualization</a:t>
            </a:r>
          </a:p>
        </p:txBody>
      </p:sp>
      <p:sp>
        <p:nvSpPr>
          <p:cNvPr id="340" name="Freeform 13"/>
          <p:cNvSpPr>
            <a:spLocks/>
          </p:cNvSpPr>
          <p:nvPr/>
        </p:nvSpPr>
        <p:spPr bwMode="auto">
          <a:xfrm>
            <a:off x="3218430" y="3347348"/>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balanced" dir="t">
              <a:rot lat="0" lon="0" rev="4200000"/>
            </a:lightRig>
          </a:scene3d>
          <a:sp3d prstMaterial="plastic">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354" name="Freeform 13"/>
          <p:cNvSpPr>
            <a:spLocks/>
          </p:cNvSpPr>
          <p:nvPr/>
        </p:nvSpPr>
        <p:spPr bwMode="auto">
          <a:xfrm>
            <a:off x="164776" y="2925131"/>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balanced" dir="t">
              <a:rot lat="0" lon="0" rev="4200000"/>
            </a:lightRig>
          </a:scene3d>
          <a:sp3d prstMaterial="plastic">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243" name="TextBox 242"/>
          <p:cNvSpPr txBox="1"/>
          <p:nvPr/>
        </p:nvSpPr>
        <p:spPr>
          <a:xfrm>
            <a:off x="850639" y="3847335"/>
            <a:ext cx="589432" cy="461665"/>
          </a:xfrm>
          <a:prstGeom prst="rect">
            <a:avLst/>
          </a:prstGeom>
          <a:noFill/>
          <a:scene3d>
            <a:camera prst="orthographicFront"/>
            <a:lightRig rig="threePt" dir="t"/>
          </a:scene3d>
          <a:sp3d prstMaterial="softEdge">
            <a:bevelT w="152400" h="88900"/>
            <a:bevelB w="25400"/>
            <a:contourClr>
              <a:schemeClr val="bg1"/>
            </a:contourClr>
          </a:sp3d>
        </p:spPr>
        <p:txBody>
          <a:bodyPr wrap="none">
            <a:spAutoFit/>
          </a:bodyPr>
          <a:lstStyle/>
          <a:p>
            <a:pPr algn="ctr">
              <a:defRPr/>
            </a:pPr>
            <a:r>
              <a:rPr lang="en-US" sz="1200">
                <a:latin typeface="Arial" pitchFamily="34" charset="0"/>
                <a:cs typeface="Arial Unicode MS" pitchFamily="34" charset="-128"/>
              </a:rPr>
              <a:t>Hybrid</a:t>
            </a:r>
          </a:p>
          <a:p>
            <a:pPr algn="ctr">
              <a:defRPr/>
            </a:pPr>
            <a:r>
              <a:rPr lang="en-US" sz="1200">
                <a:latin typeface="Arial" pitchFamily="34" charset="0"/>
                <a:cs typeface="Arial Unicode MS" pitchFamily="34" charset="-128"/>
              </a:rPr>
              <a:t>Cloud</a:t>
            </a:r>
          </a:p>
        </p:txBody>
      </p:sp>
      <p:sp>
        <p:nvSpPr>
          <p:cNvPr id="359" name="Freeform 13"/>
          <p:cNvSpPr>
            <a:spLocks/>
          </p:cNvSpPr>
          <p:nvPr/>
        </p:nvSpPr>
        <p:spPr bwMode="auto">
          <a:xfrm>
            <a:off x="1066800" y="1884141"/>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balanced" dir="t">
              <a:rot lat="0" lon="0" rev="4200000"/>
            </a:lightRig>
          </a:scene3d>
          <a:sp3d prstMaterial="plastic">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234" name="TextBox 233"/>
          <p:cNvSpPr txBox="1"/>
          <p:nvPr/>
        </p:nvSpPr>
        <p:spPr>
          <a:xfrm>
            <a:off x="2927842" y="1990725"/>
            <a:ext cx="794127" cy="276999"/>
          </a:xfrm>
          <a:prstGeom prst="rect">
            <a:avLst/>
          </a:prstGeom>
          <a:noFill/>
          <a:scene3d>
            <a:camera prst="orthographicFront"/>
            <a:lightRig rig="threePt" dir="t"/>
          </a:scene3d>
          <a:sp3d prstMaterial="softEdge">
            <a:bevelT w="152400" h="88900"/>
            <a:bevelB w="25400"/>
            <a:contourClr>
              <a:schemeClr val="bg1"/>
            </a:contourClr>
          </a:sp3d>
        </p:spPr>
        <p:txBody>
          <a:bodyPr wrap="none">
            <a:spAutoFit/>
          </a:bodyPr>
          <a:lstStyle/>
          <a:p>
            <a:pPr>
              <a:defRPr/>
            </a:pPr>
            <a:r>
              <a:rPr lang="en-US" sz="1200">
                <a:latin typeface="Arial" pitchFamily="34" charset="0"/>
                <a:cs typeface="Arial Unicode MS" pitchFamily="34" charset="-128"/>
              </a:rPr>
              <a:t>Use IaaS</a:t>
            </a:r>
          </a:p>
        </p:txBody>
      </p:sp>
      <p:sp>
        <p:nvSpPr>
          <p:cNvPr id="363" name="Freeform 13"/>
          <p:cNvSpPr>
            <a:spLocks/>
          </p:cNvSpPr>
          <p:nvPr/>
        </p:nvSpPr>
        <p:spPr bwMode="auto">
          <a:xfrm>
            <a:off x="1537883" y="2841962"/>
            <a:ext cx="963554" cy="563784"/>
          </a:xfrm>
          <a:custGeom>
            <a:avLst/>
            <a:gdLst/>
            <a:ahLst/>
            <a:cxnLst>
              <a:cxn ang="0">
                <a:pos x="2164" y="906"/>
              </a:cxn>
              <a:cxn ang="0">
                <a:pos x="2150" y="826"/>
              </a:cxn>
              <a:cxn ang="0">
                <a:pos x="2118" y="750"/>
              </a:cxn>
              <a:cxn ang="0">
                <a:pos x="2073" y="685"/>
              </a:cxn>
              <a:cxn ang="0">
                <a:pos x="2015" y="632"/>
              </a:cxn>
              <a:cxn ang="0">
                <a:pos x="1946" y="590"/>
              </a:cxn>
              <a:cxn ang="0">
                <a:pos x="1934" y="518"/>
              </a:cxn>
              <a:cxn ang="0">
                <a:pos x="1893" y="420"/>
              </a:cxn>
              <a:cxn ang="0">
                <a:pos x="1828" y="340"/>
              </a:cxn>
              <a:cxn ang="0">
                <a:pos x="1742" y="280"/>
              </a:cxn>
              <a:cxn ang="0">
                <a:pos x="1641" y="244"/>
              </a:cxn>
              <a:cxn ang="0">
                <a:pos x="1567" y="237"/>
              </a:cxn>
              <a:cxn ang="0">
                <a:pos x="1493" y="244"/>
              </a:cxn>
              <a:cxn ang="0">
                <a:pos x="1459" y="223"/>
              </a:cxn>
              <a:cxn ang="0">
                <a:pos x="1414" y="149"/>
              </a:cxn>
              <a:cxn ang="0">
                <a:pos x="1356" y="87"/>
              </a:cxn>
              <a:cxn ang="0">
                <a:pos x="1284" y="39"/>
              </a:cxn>
              <a:cxn ang="0">
                <a:pos x="1201" y="10"/>
              </a:cxn>
              <a:cxn ang="0">
                <a:pos x="1112" y="0"/>
              </a:cxn>
              <a:cxn ang="0">
                <a:pos x="1050" y="5"/>
              </a:cxn>
              <a:cxn ang="0">
                <a:pos x="964" y="29"/>
              </a:cxn>
              <a:cxn ang="0">
                <a:pos x="887" y="74"/>
              </a:cxn>
              <a:cxn ang="0">
                <a:pos x="822" y="134"/>
              </a:cxn>
              <a:cxn ang="0">
                <a:pos x="774" y="206"/>
              </a:cxn>
              <a:cxn ang="0">
                <a:pos x="750" y="261"/>
              </a:cxn>
              <a:cxn ang="0">
                <a:pos x="674" y="247"/>
              </a:cxn>
              <a:cxn ang="0">
                <a:pos x="611" y="249"/>
              </a:cxn>
              <a:cxn ang="0">
                <a:pos x="509" y="273"/>
              </a:cxn>
              <a:cxn ang="0">
                <a:pos x="420" y="321"/>
              </a:cxn>
              <a:cxn ang="0">
                <a:pos x="348" y="391"/>
              </a:cxn>
              <a:cxn ang="0">
                <a:pos x="297" y="479"/>
              </a:cxn>
              <a:cxn ang="0">
                <a:pos x="269" y="578"/>
              </a:cxn>
              <a:cxn ang="0">
                <a:pos x="213" y="601"/>
              </a:cxn>
              <a:cxn ang="0">
                <a:pos x="137" y="649"/>
              </a:cxn>
              <a:cxn ang="0">
                <a:pos x="75" y="712"/>
              </a:cxn>
              <a:cxn ang="0">
                <a:pos x="31" y="789"/>
              </a:cxn>
              <a:cxn ang="0">
                <a:pos x="5" y="877"/>
              </a:cxn>
              <a:cxn ang="0">
                <a:pos x="0" y="939"/>
              </a:cxn>
              <a:cxn ang="0">
                <a:pos x="13" y="1044"/>
              </a:cxn>
              <a:cxn ang="0">
                <a:pos x="56" y="1138"/>
              </a:cxn>
              <a:cxn ang="0">
                <a:pos x="120" y="1215"/>
              </a:cxn>
              <a:cxn ang="0">
                <a:pos x="204" y="1274"/>
              </a:cxn>
              <a:cxn ang="0">
                <a:pos x="300" y="1308"/>
              </a:cxn>
              <a:cxn ang="0">
                <a:pos x="1819" y="1315"/>
              </a:cxn>
              <a:cxn ang="0">
                <a:pos x="1855" y="1308"/>
              </a:cxn>
              <a:cxn ang="0">
                <a:pos x="1955" y="1275"/>
              </a:cxn>
              <a:cxn ang="0">
                <a:pos x="2040" y="1217"/>
              </a:cxn>
              <a:cxn ang="0">
                <a:pos x="2107" y="1136"/>
              </a:cxn>
              <a:cxn ang="0">
                <a:pos x="2150" y="1042"/>
              </a:cxn>
              <a:cxn ang="0">
                <a:pos x="2166" y="934"/>
              </a:cxn>
            </a:cxnLst>
            <a:rect l="0" t="0" r="r" b="b"/>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67" y="237"/>
                </a:lnTo>
                <a:lnTo>
                  <a:pt x="1543" y="238"/>
                </a:lnTo>
                <a:lnTo>
                  <a:pt x="1517" y="240"/>
                </a:lnTo>
                <a:lnTo>
                  <a:pt x="1493" y="244"/>
                </a:lnTo>
                <a:lnTo>
                  <a:pt x="1469" y="250"/>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50" y="261"/>
                </a:lnTo>
                <a:lnTo>
                  <a:pt x="726" y="256"/>
                </a:lnTo>
                <a:lnTo>
                  <a:pt x="700" y="250"/>
                </a:lnTo>
                <a:lnTo>
                  <a:pt x="674" y="247"/>
                </a:lnTo>
                <a:lnTo>
                  <a:pt x="647"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lnTo>
                  <a:pt x="2166" y="934"/>
                </a:lnTo>
                <a:close/>
              </a:path>
            </a:pathLst>
          </a:custGeom>
          <a:gradFill>
            <a:gsLst>
              <a:gs pos="1000">
                <a:schemeClr val="accent1">
                  <a:lumMod val="40000"/>
                  <a:lumOff val="60000"/>
                </a:schemeClr>
              </a:gs>
              <a:gs pos="100000">
                <a:schemeClr val="bg1"/>
              </a:gs>
            </a:gsLst>
            <a:lin ang="16200000" scaled="0"/>
          </a:gradFill>
          <a:ln w="38100">
            <a:solidFill>
              <a:schemeClr val="accent1"/>
            </a:solidFill>
            <a:prstDash val="solid"/>
            <a:round/>
            <a:headEnd/>
            <a:tailEnd/>
          </a:ln>
          <a:scene3d>
            <a:camera prst="orthographicFront"/>
            <a:lightRig rig="balanced" dir="t">
              <a:rot lat="0" lon="0" rev="4200000"/>
            </a:lightRig>
          </a:scene3d>
          <a:sp3d prstMaterial="plastic">
            <a:bevelT w="190500" h="63500"/>
            <a:bevelB w="25400"/>
            <a:contourClr>
              <a:schemeClr val="bg1"/>
            </a:contourClr>
          </a:sp3d>
        </p:spPr>
        <p:txBody>
          <a:bodyPr/>
          <a:lstStyle/>
          <a:p>
            <a:pPr fontAlgn="auto">
              <a:spcBef>
                <a:spcPts val="0"/>
              </a:spcBef>
              <a:spcAft>
                <a:spcPts val="0"/>
              </a:spcAft>
              <a:defRPr/>
            </a:pPr>
            <a:endParaRPr lang="en-US" sz="1400">
              <a:latin typeface="+mn-lt"/>
              <a:ea typeface="+mn-ea"/>
              <a:cs typeface="+mn-cs"/>
            </a:endParaRPr>
          </a:p>
        </p:txBody>
      </p:sp>
      <p:sp>
        <p:nvSpPr>
          <p:cNvPr id="32804" name="TextBox 369"/>
          <p:cNvSpPr txBox="1">
            <a:spLocks noChangeArrowheads="1"/>
          </p:cNvSpPr>
          <p:nvPr/>
        </p:nvSpPr>
        <p:spPr bwMode="auto">
          <a:xfrm>
            <a:off x="2733675" y="3917950"/>
            <a:ext cx="942975" cy="457200"/>
          </a:xfrm>
          <a:prstGeom prst="rect">
            <a:avLst/>
          </a:prstGeom>
          <a:noFill/>
          <a:ln w="9525">
            <a:noFill/>
            <a:miter lim="800000"/>
            <a:headEnd/>
            <a:tailEnd/>
          </a:ln>
        </p:spPr>
        <p:txBody>
          <a:bodyPr>
            <a:spAutoFit/>
          </a:bodyPr>
          <a:lstStyle/>
          <a:p>
            <a:r>
              <a:rPr lang="en-US" sz="1200">
                <a:cs typeface="Arial Unicode MS" pitchFamily="34" charset="-128"/>
              </a:rPr>
              <a:t>Traditional</a:t>
            </a:r>
            <a:br>
              <a:rPr lang="en-US" sz="1200">
                <a:cs typeface="Arial Unicode MS" pitchFamily="34" charset="-128"/>
              </a:rPr>
            </a:br>
            <a:r>
              <a:rPr lang="en-US" sz="1200">
                <a:cs typeface="Arial Unicode MS" pitchFamily="34" charset="-128"/>
              </a:rPr>
              <a:t>services</a:t>
            </a:r>
          </a:p>
        </p:txBody>
      </p:sp>
      <p:grpSp>
        <p:nvGrpSpPr>
          <p:cNvPr id="3" name="Group 10"/>
          <p:cNvGrpSpPr>
            <a:grpSpLocks/>
          </p:cNvGrpSpPr>
          <p:nvPr/>
        </p:nvGrpSpPr>
        <p:grpSpPr bwMode="auto">
          <a:xfrm>
            <a:off x="207963" y="4483100"/>
            <a:ext cx="4324350" cy="1798638"/>
            <a:chOff x="207268" y="4482441"/>
            <a:chExt cx="4324975" cy="1800000"/>
          </a:xfrm>
        </p:grpSpPr>
        <p:sp>
          <p:nvSpPr>
            <p:cNvPr id="32819" name="TextBox 17"/>
            <p:cNvSpPr txBox="1">
              <a:spLocks noChangeArrowheads="1"/>
            </p:cNvSpPr>
            <p:nvPr/>
          </p:nvSpPr>
          <p:spPr bwMode="auto">
            <a:xfrm>
              <a:off x="207268" y="4482441"/>
              <a:ext cx="4292534" cy="1800000"/>
            </a:xfrm>
            <a:prstGeom prst="rect">
              <a:avLst/>
            </a:prstGeom>
            <a:gradFill rotWithShape="0">
              <a:gsLst>
                <a:gs pos="0">
                  <a:srgbClr val="008CD1"/>
                </a:gs>
                <a:gs pos="99001">
                  <a:srgbClr val="00BCE4"/>
                </a:gs>
                <a:gs pos="100000">
                  <a:srgbClr val="00BCE4"/>
                </a:gs>
              </a:gsLst>
              <a:lin ang="2460000"/>
            </a:gradFill>
            <a:ln w="9525">
              <a:noFill/>
              <a:miter lim="800000"/>
              <a:headEnd/>
              <a:tailEnd/>
            </a:ln>
          </p:spPr>
          <p:txBody>
            <a:bodyPr anchor="ctr">
              <a:spAutoFit/>
            </a:bodyPr>
            <a:lstStyle/>
            <a:p>
              <a:pPr marL="358775" eaLnBrk="0" hangingPunct="0">
                <a:lnSpc>
                  <a:spcPct val="90000"/>
                </a:lnSpc>
              </a:pPr>
              <a:endParaRPr lang="en-AU" sz="1600">
                <a:solidFill>
                  <a:schemeClr val="bg1"/>
                </a:solidFill>
                <a:latin typeface="CA Sans"/>
                <a:cs typeface="Arial Unicode MS" pitchFamily="34" charset="-128"/>
              </a:endParaRPr>
            </a:p>
          </p:txBody>
        </p:sp>
        <p:sp>
          <p:nvSpPr>
            <p:cNvPr id="32820" name="Rectangle 201"/>
            <p:cNvSpPr>
              <a:spLocks noChangeArrowheads="1"/>
            </p:cNvSpPr>
            <p:nvPr/>
          </p:nvSpPr>
          <p:spPr bwMode="auto">
            <a:xfrm>
              <a:off x="262838" y="4538046"/>
              <a:ext cx="4269405" cy="1466372"/>
            </a:xfrm>
            <a:prstGeom prst="rect">
              <a:avLst/>
            </a:prstGeom>
            <a:noFill/>
            <a:ln w="9525">
              <a:noFill/>
              <a:miter lim="800000"/>
              <a:headEnd/>
              <a:tailEnd/>
            </a:ln>
          </p:spPr>
          <p:txBody>
            <a:bodyPr>
              <a:spAutoFit/>
            </a:bodyPr>
            <a:lstStyle/>
            <a:p>
              <a:r>
                <a:rPr lang="en-US">
                  <a:solidFill>
                    <a:schemeClr val="bg1"/>
                  </a:solidFill>
                  <a:cs typeface="Arial Unicode MS" pitchFamily="34" charset="-128"/>
                </a:rPr>
                <a:t>CA solutions provide you with visibility and control to </a:t>
              </a:r>
              <a:r>
                <a:rPr lang="en-US" b="1">
                  <a:solidFill>
                    <a:schemeClr val="bg1"/>
                  </a:solidFill>
                  <a:cs typeface="Arial Unicode MS" pitchFamily="34" charset="-128"/>
                </a:rPr>
                <a:t>decide</a:t>
              </a:r>
              <a:r>
                <a:rPr lang="en-US">
                  <a:solidFill>
                    <a:schemeClr val="bg1"/>
                  </a:solidFill>
                  <a:cs typeface="Arial Unicode MS" pitchFamily="34" charset="-128"/>
                </a:rPr>
                <a:t> </a:t>
              </a:r>
              <a:r>
                <a:rPr lang="en-US" b="1">
                  <a:solidFill>
                    <a:schemeClr val="bg1"/>
                  </a:solidFill>
                  <a:cs typeface="Arial Unicode MS" pitchFamily="34" charset="-128"/>
                </a:rPr>
                <a:t>on</a:t>
              </a:r>
              <a:r>
                <a:rPr lang="en-US">
                  <a:solidFill>
                    <a:schemeClr val="bg1"/>
                  </a:solidFill>
                  <a:cs typeface="Arial Unicode MS" pitchFamily="34" charset="-128"/>
                </a:rPr>
                <a:t>, </a:t>
              </a:r>
              <a:r>
                <a:rPr lang="en-US" b="1">
                  <a:solidFill>
                    <a:schemeClr val="bg1"/>
                  </a:solidFill>
                  <a:cs typeface="Arial Unicode MS" pitchFamily="34" charset="-128"/>
                </a:rPr>
                <a:t>migrate</a:t>
              </a:r>
              <a:r>
                <a:rPr lang="en-US">
                  <a:solidFill>
                    <a:schemeClr val="bg1"/>
                  </a:solidFill>
                  <a:cs typeface="Arial Unicode MS" pitchFamily="34" charset="-128"/>
                </a:rPr>
                <a:t> </a:t>
              </a:r>
              <a:r>
                <a:rPr lang="en-US" b="1">
                  <a:solidFill>
                    <a:schemeClr val="bg1"/>
                  </a:solidFill>
                  <a:cs typeface="Arial Unicode MS" pitchFamily="34" charset="-128"/>
                </a:rPr>
                <a:t>between</a:t>
              </a:r>
              <a:r>
                <a:rPr lang="en-US">
                  <a:solidFill>
                    <a:schemeClr val="bg1"/>
                  </a:solidFill>
                  <a:cs typeface="Arial Unicode MS" pitchFamily="34" charset="-128"/>
                </a:rPr>
                <a:t>, </a:t>
              </a:r>
              <a:r>
                <a:rPr lang="en-US" b="1">
                  <a:solidFill>
                    <a:schemeClr val="bg1"/>
                  </a:solidFill>
                  <a:cs typeface="Arial Unicode MS" pitchFamily="34" charset="-128"/>
                </a:rPr>
                <a:t>and</a:t>
              </a:r>
              <a:r>
                <a:rPr lang="en-US">
                  <a:solidFill>
                    <a:schemeClr val="bg1"/>
                  </a:solidFill>
                  <a:cs typeface="Arial Unicode MS" pitchFamily="34" charset="-128"/>
                </a:rPr>
                <a:t> </a:t>
              </a:r>
              <a:r>
                <a:rPr lang="en-US" b="1">
                  <a:solidFill>
                    <a:schemeClr val="bg1"/>
                  </a:solidFill>
                  <a:cs typeface="Arial Unicode MS" pitchFamily="34" charset="-128"/>
                </a:rPr>
                <a:t>manage across </a:t>
              </a:r>
              <a:r>
                <a:rPr lang="en-US">
                  <a:solidFill>
                    <a:schemeClr val="bg1"/>
                  </a:solidFill>
                  <a:cs typeface="Arial Unicode MS" pitchFamily="34" charset="-128"/>
                </a:rPr>
                <a:t>cloud and traditional service models from a business service value perspective.</a:t>
              </a:r>
            </a:p>
          </p:txBody>
        </p:sp>
      </p:grpSp>
      <p:sp>
        <p:nvSpPr>
          <p:cNvPr id="231" name="TextBox 230"/>
          <p:cNvSpPr txBox="1"/>
          <p:nvPr/>
        </p:nvSpPr>
        <p:spPr>
          <a:xfrm>
            <a:off x="3316851" y="3472564"/>
            <a:ext cx="774837" cy="461665"/>
          </a:xfrm>
          <a:prstGeom prst="rect">
            <a:avLst/>
          </a:prstGeom>
          <a:noFill/>
          <a:scene3d>
            <a:camera prst="orthographicFront"/>
            <a:lightRig rig="threePt" dir="t"/>
          </a:scene3d>
          <a:sp3d prstMaterial="softEdge">
            <a:bevelT w="152400" h="88900"/>
            <a:bevelB w="25400"/>
            <a:contourClr>
              <a:schemeClr val="bg1"/>
            </a:contourClr>
          </a:sp3d>
        </p:spPr>
        <p:txBody>
          <a:bodyPr>
            <a:spAutoFit/>
          </a:bodyPr>
          <a:lstStyle/>
          <a:p>
            <a:pPr algn="ctr">
              <a:defRPr/>
            </a:pPr>
            <a:r>
              <a:rPr lang="en-US" sz="1200">
                <a:latin typeface="Arial" pitchFamily="34" charset="0"/>
                <a:cs typeface="Arial Unicode MS" pitchFamily="34" charset="-128"/>
              </a:rPr>
              <a:t>Build on </a:t>
            </a:r>
            <a:br>
              <a:rPr lang="en-US" sz="1200">
                <a:latin typeface="Arial" pitchFamily="34" charset="0"/>
                <a:cs typeface="Arial Unicode MS" pitchFamily="34" charset="-128"/>
              </a:rPr>
            </a:br>
            <a:r>
              <a:rPr lang="en-US" sz="1200">
                <a:latin typeface="Arial" pitchFamily="34" charset="0"/>
                <a:cs typeface="Arial Unicode MS" pitchFamily="34" charset="-128"/>
              </a:rPr>
              <a:t>PaaS</a:t>
            </a:r>
          </a:p>
        </p:txBody>
      </p:sp>
      <p:sp>
        <p:nvSpPr>
          <p:cNvPr id="223" name="TextBox 222"/>
          <p:cNvSpPr txBox="1"/>
          <p:nvPr/>
        </p:nvSpPr>
        <p:spPr>
          <a:xfrm>
            <a:off x="406553" y="2984090"/>
            <a:ext cx="519192" cy="461665"/>
          </a:xfrm>
          <a:prstGeom prst="rect">
            <a:avLst/>
          </a:prstGeom>
          <a:noFill/>
          <a:scene3d>
            <a:camera prst="orthographicFront"/>
            <a:lightRig rig="threePt" dir="t"/>
          </a:scene3d>
          <a:sp3d prstMaterial="softEdge">
            <a:bevelT w="152400" h="88900"/>
            <a:bevelB w="25400"/>
            <a:contourClr>
              <a:schemeClr val="bg1"/>
            </a:contourClr>
          </a:sp3d>
        </p:spPr>
        <p:txBody>
          <a:bodyPr wrap="none">
            <a:spAutoFit/>
          </a:bodyPr>
          <a:lstStyle/>
          <a:p>
            <a:pPr algn="ctr">
              <a:defRPr/>
            </a:pPr>
            <a:r>
              <a:rPr lang="en-US" sz="1200">
                <a:latin typeface="Arial" pitchFamily="34" charset="0"/>
                <a:cs typeface="Arial Unicode MS" pitchFamily="34" charset="-128"/>
              </a:rPr>
              <a:t>Use </a:t>
            </a:r>
          </a:p>
          <a:p>
            <a:pPr algn="ctr">
              <a:defRPr/>
            </a:pPr>
            <a:r>
              <a:rPr lang="en-US" sz="1200">
                <a:latin typeface="Arial" pitchFamily="34" charset="0"/>
                <a:cs typeface="Arial Unicode MS" pitchFamily="34" charset="-128"/>
              </a:rPr>
              <a:t>SaaS</a:t>
            </a:r>
          </a:p>
        </p:txBody>
      </p:sp>
      <p:sp>
        <p:nvSpPr>
          <p:cNvPr id="224" name="TextBox 223"/>
          <p:cNvSpPr txBox="1"/>
          <p:nvPr/>
        </p:nvSpPr>
        <p:spPr>
          <a:xfrm>
            <a:off x="1266882" y="1971675"/>
            <a:ext cx="629571" cy="461665"/>
          </a:xfrm>
          <a:prstGeom prst="rect">
            <a:avLst/>
          </a:prstGeom>
          <a:noFill/>
          <a:scene3d>
            <a:camera prst="orthographicFront"/>
            <a:lightRig rig="threePt" dir="t"/>
          </a:scene3d>
          <a:sp3d prstMaterial="softEdge">
            <a:bevelT w="152400" h="88900"/>
            <a:bevelB w="25400"/>
            <a:contourClr>
              <a:schemeClr val="bg1"/>
            </a:contourClr>
          </a:sp3d>
        </p:spPr>
        <p:txBody>
          <a:bodyPr wrap="none">
            <a:spAutoFit/>
          </a:bodyPr>
          <a:lstStyle/>
          <a:p>
            <a:pPr algn="ctr">
              <a:defRPr/>
            </a:pPr>
            <a:r>
              <a:rPr lang="en-US" sz="1200">
                <a:latin typeface="Arial" pitchFamily="34" charset="0"/>
                <a:cs typeface="Arial Unicode MS" pitchFamily="34" charset="-128"/>
              </a:rPr>
              <a:t>Private</a:t>
            </a:r>
          </a:p>
          <a:p>
            <a:pPr algn="ctr">
              <a:defRPr/>
            </a:pPr>
            <a:r>
              <a:rPr lang="en-US" sz="1200">
                <a:latin typeface="Arial" pitchFamily="34" charset="0"/>
                <a:cs typeface="Arial Unicode MS" pitchFamily="34" charset="-128"/>
              </a:rPr>
              <a:t>cloud</a:t>
            </a:r>
          </a:p>
        </p:txBody>
      </p:sp>
      <p:sp>
        <p:nvSpPr>
          <p:cNvPr id="242" name="TextBox 241"/>
          <p:cNvSpPr txBox="1"/>
          <p:nvPr/>
        </p:nvSpPr>
        <p:spPr>
          <a:xfrm>
            <a:off x="1617147" y="3053321"/>
            <a:ext cx="902735" cy="276999"/>
          </a:xfrm>
          <a:prstGeom prst="rect">
            <a:avLst/>
          </a:prstGeom>
          <a:noFill/>
          <a:scene3d>
            <a:camera prst="orthographicFront"/>
            <a:lightRig rig="threePt" dir="t"/>
          </a:scene3d>
          <a:sp3d prstMaterial="softEdge">
            <a:bevelT w="152400" h="88900"/>
            <a:bevelB w="25400"/>
            <a:contourClr>
              <a:schemeClr val="bg1"/>
            </a:contourClr>
          </a:sp3d>
        </p:spPr>
        <p:txBody>
          <a:bodyPr wrap="none">
            <a:spAutoFit/>
          </a:bodyPr>
          <a:lstStyle/>
          <a:p>
            <a:pPr>
              <a:defRPr/>
            </a:pPr>
            <a:r>
              <a:rPr lang="en-US" sz="1200">
                <a:latin typeface="Arial" pitchFamily="34" charset="0"/>
                <a:cs typeface="Arial Unicode MS" pitchFamily="34" charset="-128"/>
              </a:rPr>
              <a:t>Cloudburst</a:t>
            </a:r>
          </a:p>
        </p:txBody>
      </p:sp>
      <p:sp>
        <p:nvSpPr>
          <p:cNvPr id="32" name="Footer Placeholder 31"/>
          <p:cNvSpPr>
            <a:spLocks noGrp="1"/>
          </p:cNvSpPr>
          <p:nvPr>
            <p:ph type="ftr" sz="quarter" idx="11"/>
          </p:nvPr>
        </p:nvSpPr>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72" descr="arcGraphic.png"/>
          <p:cNvPicPr>
            <a:picLocks noChangeAspect="1"/>
          </p:cNvPicPr>
          <p:nvPr/>
        </p:nvPicPr>
        <p:blipFill>
          <a:blip r:embed="rId3"/>
          <a:srcRect/>
          <a:stretch>
            <a:fillRect/>
          </a:stretch>
        </p:blipFill>
        <p:spPr bwMode="auto">
          <a:xfrm>
            <a:off x="0" y="1866900"/>
            <a:ext cx="9144000" cy="3886200"/>
          </a:xfrm>
          <a:prstGeom prst="rect">
            <a:avLst/>
          </a:prstGeom>
          <a:noFill/>
          <a:ln w="9525">
            <a:noFill/>
            <a:miter lim="800000"/>
            <a:headEnd/>
            <a:tailEnd/>
          </a:ln>
        </p:spPr>
      </p:pic>
      <p:sp>
        <p:nvSpPr>
          <p:cNvPr id="171" name="Rectangle 170"/>
          <p:cNvSpPr>
            <a:spLocks noChangeArrowheads="1"/>
          </p:cNvSpPr>
          <p:nvPr/>
        </p:nvSpPr>
        <p:spPr bwMode="auto">
          <a:xfrm rot="10800000">
            <a:off x="4684713" y="1262063"/>
            <a:ext cx="4181475" cy="900112"/>
          </a:xfrm>
          <a:prstGeom prst="rect">
            <a:avLst/>
          </a:prstGeom>
          <a:gradFill rotWithShape="0">
            <a:gsLst>
              <a:gs pos="0">
                <a:srgbClr val="008CD1"/>
              </a:gs>
              <a:gs pos="99001">
                <a:srgbClr val="00BCE4"/>
              </a:gs>
              <a:gs pos="100000">
                <a:srgbClr val="00BCE4"/>
              </a:gs>
            </a:gsLst>
            <a:lin ang="2460000"/>
          </a:gradFill>
          <a:ln w="9525">
            <a:noFill/>
            <a:miter lim="800000"/>
            <a:headEnd/>
            <a:tailEnd/>
          </a:ln>
        </p:spPr>
        <p:txBody>
          <a:bodyPr anchor="ctr"/>
          <a:lstStyle/>
          <a:p>
            <a:pPr marL="358775" eaLnBrk="0" hangingPunct="0">
              <a:lnSpc>
                <a:spcPct val="90000"/>
              </a:lnSpc>
            </a:pPr>
            <a:endParaRPr lang="en-AU" sz="1600">
              <a:solidFill>
                <a:schemeClr val="bg1"/>
              </a:solidFill>
              <a:latin typeface="CA Sans"/>
              <a:cs typeface="Arial Unicode MS" pitchFamily="34" charset="-128"/>
            </a:endParaRPr>
          </a:p>
        </p:txBody>
      </p:sp>
      <p:sp>
        <p:nvSpPr>
          <p:cNvPr id="170" name="Rectangle 169"/>
          <p:cNvSpPr>
            <a:spLocks noChangeArrowheads="1"/>
          </p:cNvSpPr>
          <p:nvPr/>
        </p:nvSpPr>
        <p:spPr bwMode="auto">
          <a:xfrm rot="10800000">
            <a:off x="527050" y="1262063"/>
            <a:ext cx="4094163" cy="900112"/>
          </a:xfrm>
          <a:prstGeom prst="rect">
            <a:avLst/>
          </a:prstGeom>
          <a:gradFill rotWithShape="0">
            <a:gsLst>
              <a:gs pos="0">
                <a:srgbClr val="008CD1"/>
              </a:gs>
              <a:gs pos="99001">
                <a:srgbClr val="00BCE4"/>
              </a:gs>
              <a:gs pos="100000">
                <a:srgbClr val="00BCE4"/>
              </a:gs>
            </a:gsLst>
            <a:lin ang="2460000"/>
          </a:gradFill>
          <a:ln w="9525">
            <a:noFill/>
            <a:miter lim="800000"/>
            <a:headEnd/>
            <a:tailEnd/>
          </a:ln>
        </p:spPr>
        <p:txBody>
          <a:bodyPr anchor="ctr">
            <a:spAutoFit/>
          </a:bodyPr>
          <a:lstStyle/>
          <a:p>
            <a:pPr marL="358775" eaLnBrk="0" hangingPunct="0">
              <a:lnSpc>
                <a:spcPct val="90000"/>
              </a:lnSpc>
            </a:pPr>
            <a:endParaRPr lang="en-AU" sz="1600">
              <a:solidFill>
                <a:schemeClr val="bg1"/>
              </a:solidFill>
              <a:latin typeface="CA Sans"/>
              <a:cs typeface="Arial Unicode MS" pitchFamily="34" charset="-128"/>
            </a:endParaRPr>
          </a:p>
        </p:txBody>
      </p:sp>
      <p:grpSp>
        <p:nvGrpSpPr>
          <p:cNvPr id="2" name="Group 118"/>
          <p:cNvGrpSpPr>
            <a:grpSpLocks/>
          </p:cNvGrpSpPr>
          <p:nvPr/>
        </p:nvGrpSpPr>
        <p:grpSpPr bwMode="auto">
          <a:xfrm>
            <a:off x="476250" y="2249488"/>
            <a:ext cx="8191500" cy="2876550"/>
            <a:chOff x="1357992" y="2973703"/>
            <a:chExt cx="6293301" cy="2210907"/>
          </a:xfrm>
        </p:grpSpPr>
        <p:sp>
          <p:nvSpPr>
            <p:cNvPr id="167" name="Rounded Rectangle 166"/>
            <p:cNvSpPr/>
            <p:nvPr/>
          </p:nvSpPr>
          <p:spPr>
            <a:xfrm>
              <a:off x="1357992" y="3084736"/>
              <a:ext cx="6293301" cy="1992501"/>
            </a:xfrm>
            <a:prstGeom prst="roundRect">
              <a:avLst/>
            </a:prstGeom>
            <a:solidFill>
              <a:schemeClr val="bg1"/>
            </a:solidFill>
            <a:ln w="38100">
              <a:solidFill>
                <a:srgbClr val="A1006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68" name="Freeform 41"/>
            <p:cNvSpPr>
              <a:spLocks/>
            </p:cNvSpPr>
            <p:nvPr/>
          </p:nvSpPr>
          <p:spPr bwMode="auto">
            <a:xfrm rot="10800000">
              <a:off x="6018206" y="4956442"/>
              <a:ext cx="157332" cy="228168"/>
            </a:xfrm>
            <a:custGeom>
              <a:avLst/>
              <a:gdLst/>
              <a:ahLst/>
              <a:cxnLst>
                <a:cxn ang="0">
                  <a:pos x="0" y="0"/>
                </a:cxn>
                <a:cxn ang="0">
                  <a:pos x="0" y="208"/>
                </a:cxn>
                <a:cxn ang="0">
                  <a:pos x="120" y="102"/>
                </a:cxn>
                <a:cxn ang="0">
                  <a:pos x="0" y="0"/>
                </a:cxn>
              </a:cxnLst>
              <a:rect l="0" t="0" r="r" b="b"/>
              <a:pathLst>
                <a:path w="120" h="208">
                  <a:moveTo>
                    <a:pt x="0" y="0"/>
                  </a:moveTo>
                  <a:lnTo>
                    <a:pt x="0" y="208"/>
                  </a:lnTo>
                  <a:lnTo>
                    <a:pt x="120" y="102"/>
                  </a:lnTo>
                  <a:lnTo>
                    <a:pt x="0" y="0"/>
                  </a:lnTo>
                  <a:close/>
                </a:path>
              </a:pathLst>
            </a:custGeom>
            <a:solidFill>
              <a:srgbClr val="A1006B"/>
            </a:solidFill>
            <a:ln w="19050">
              <a:solidFill>
                <a:schemeClr val="bg1"/>
              </a:solidFill>
              <a:round/>
              <a:headEnd/>
              <a:tailEnd/>
            </a:ln>
          </p:spPr>
          <p:txBody>
            <a:bodyPr/>
            <a:lstStyle/>
            <a:p>
              <a:pPr fontAlgn="auto">
                <a:spcBef>
                  <a:spcPts val="0"/>
                </a:spcBef>
                <a:spcAft>
                  <a:spcPts val="0"/>
                </a:spcAft>
                <a:defRPr/>
              </a:pPr>
              <a:endParaRPr lang="en-US" sz="1400">
                <a:solidFill>
                  <a:schemeClr val="bg1">
                    <a:lumMod val="50000"/>
                  </a:schemeClr>
                </a:solidFill>
                <a:latin typeface="+mn-lt"/>
                <a:ea typeface="+mn-ea"/>
                <a:cs typeface="+mn-cs"/>
              </a:endParaRPr>
            </a:p>
          </p:txBody>
        </p:sp>
        <p:sp>
          <p:nvSpPr>
            <p:cNvPr id="169" name="Freeform 41"/>
            <p:cNvSpPr>
              <a:spLocks/>
            </p:cNvSpPr>
            <p:nvPr/>
          </p:nvSpPr>
          <p:spPr bwMode="auto">
            <a:xfrm>
              <a:off x="2383703" y="2973703"/>
              <a:ext cx="157332" cy="228167"/>
            </a:xfrm>
            <a:custGeom>
              <a:avLst/>
              <a:gdLst/>
              <a:ahLst/>
              <a:cxnLst>
                <a:cxn ang="0">
                  <a:pos x="0" y="0"/>
                </a:cxn>
                <a:cxn ang="0">
                  <a:pos x="0" y="208"/>
                </a:cxn>
                <a:cxn ang="0">
                  <a:pos x="120" y="102"/>
                </a:cxn>
                <a:cxn ang="0">
                  <a:pos x="0" y="0"/>
                </a:cxn>
              </a:cxnLst>
              <a:rect l="0" t="0" r="r" b="b"/>
              <a:pathLst>
                <a:path w="120" h="208">
                  <a:moveTo>
                    <a:pt x="0" y="0"/>
                  </a:moveTo>
                  <a:lnTo>
                    <a:pt x="0" y="208"/>
                  </a:lnTo>
                  <a:lnTo>
                    <a:pt x="120" y="102"/>
                  </a:lnTo>
                  <a:lnTo>
                    <a:pt x="0" y="0"/>
                  </a:lnTo>
                  <a:close/>
                </a:path>
              </a:pathLst>
            </a:custGeom>
            <a:solidFill>
              <a:srgbClr val="A1006B"/>
            </a:solidFill>
            <a:ln w="19050">
              <a:solidFill>
                <a:schemeClr val="bg1"/>
              </a:solidFill>
              <a:round/>
              <a:headEnd/>
              <a:tailEnd/>
            </a:ln>
          </p:spPr>
          <p:txBody>
            <a:bodyPr/>
            <a:lstStyle/>
            <a:p>
              <a:pPr fontAlgn="auto">
                <a:spcBef>
                  <a:spcPts val="0"/>
                </a:spcBef>
                <a:spcAft>
                  <a:spcPts val="0"/>
                </a:spcAft>
                <a:defRPr/>
              </a:pPr>
              <a:endParaRPr lang="en-US" sz="1400">
                <a:solidFill>
                  <a:schemeClr val="bg1">
                    <a:lumMod val="50000"/>
                  </a:schemeClr>
                </a:solidFill>
                <a:latin typeface="+mn-lt"/>
                <a:ea typeface="+mn-ea"/>
                <a:cs typeface="+mn-cs"/>
              </a:endParaRPr>
            </a:p>
          </p:txBody>
        </p:sp>
      </p:grpSp>
      <p:cxnSp>
        <p:nvCxnSpPr>
          <p:cNvPr id="81" name="Straight Connector 80"/>
          <p:cNvCxnSpPr/>
          <p:nvPr/>
        </p:nvCxnSpPr>
        <p:spPr>
          <a:xfrm flipV="1">
            <a:off x="5548313" y="4619625"/>
            <a:ext cx="1547812" cy="1588"/>
          </a:xfrm>
          <a:prstGeom prst="line">
            <a:avLst/>
          </a:prstGeom>
          <a:ln w="76200">
            <a:solidFill>
              <a:srgbClr val="A1006B"/>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5476875" y="3668713"/>
            <a:ext cx="2381250" cy="0"/>
          </a:xfrm>
          <a:prstGeom prst="line">
            <a:avLst/>
          </a:prstGeom>
          <a:ln w="1270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032250" y="3898900"/>
            <a:ext cx="1516063" cy="708025"/>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flipH="1" flipV="1">
            <a:off x="3319462" y="3668713"/>
            <a:ext cx="187325" cy="730250"/>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84475" y="3736975"/>
            <a:ext cx="1035050" cy="33338"/>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a:xfrm>
            <a:off x="3367088" y="2673350"/>
            <a:ext cx="1317625" cy="2046288"/>
          </a:xfrm>
          <a:prstGeom prst="ellipse">
            <a:avLst/>
          </a:prstGeom>
          <a:solidFill>
            <a:srgbClr val="D9D9D9">
              <a:alpha val="50196"/>
            </a:srgbClr>
          </a:solidFill>
          <a:ln w="28575">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7" name="TextBox 86"/>
          <p:cNvSpPr txBox="1">
            <a:spLocks noChangeArrowheads="1"/>
          </p:cNvSpPr>
          <p:nvPr/>
        </p:nvSpPr>
        <p:spPr bwMode="auto">
          <a:xfrm>
            <a:off x="5397500" y="4354513"/>
            <a:ext cx="847725" cy="520700"/>
          </a:xfrm>
          <a:prstGeom prst="rect">
            <a:avLst/>
          </a:prstGeom>
          <a:solidFill>
            <a:srgbClr val="A1006B"/>
          </a:solidFill>
          <a:ln w="9525">
            <a:noFill/>
            <a:miter lim="800000"/>
            <a:headEnd/>
            <a:tailEnd/>
          </a:ln>
        </p:spPr>
        <p:txBody>
          <a:bodyPr lIns="0" rIns="0" anchor="ctr"/>
          <a:lstStyle/>
          <a:p>
            <a:pPr algn="ctr">
              <a:lnSpc>
                <a:spcPct val="85000"/>
              </a:lnSpc>
            </a:pPr>
            <a:r>
              <a:rPr lang="en-US" sz="1200">
                <a:solidFill>
                  <a:schemeClr val="bg1"/>
                </a:solidFill>
                <a:cs typeface="Arial Unicode MS" pitchFamily="34" charset="-128"/>
              </a:rPr>
              <a:t>Traditional </a:t>
            </a:r>
            <a:br>
              <a:rPr lang="en-US" sz="1200">
                <a:solidFill>
                  <a:schemeClr val="bg1"/>
                </a:solidFill>
                <a:cs typeface="Arial Unicode MS" pitchFamily="34" charset="-128"/>
              </a:rPr>
            </a:br>
            <a:r>
              <a:rPr lang="en-US" sz="1200">
                <a:solidFill>
                  <a:schemeClr val="bg1"/>
                </a:solidFill>
                <a:cs typeface="Arial Unicode MS" pitchFamily="34" charset="-128"/>
              </a:rPr>
              <a:t>Services</a:t>
            </a:r>
          </a:p>
        </p:txBody>
      </p:sp>
      <p:sp>
        <p:nvSpPr>
          <p:cNvPr id="34828" name="TextBox 87"/>
          <p:cNvSpPr txBox="1">
            <a:spLocks noChangeArrowheads="1"/>
          </p:cNvSpPr>
          <p:nvPr/>
        </p:nvSpPr>
        <p:spPr bwMode="auto">
          <a:xfrm>
            <a:off x="1936750" y="3467100"/>
            <a:ext cx="598488" cy="352425"/>
          </a:xfrm>
          <a:prstGeom prst="rect">
            <a:avLst/>
          </a:prstGeom>
          <a:noFill/>
          <a:ln w="9525">
            <a:noFill/>
            <a:miter lim="800000"/>
            <a:headEnd/>
            <a:tailEnd/>
          </a:ln>
        </p:spPr>
        <p:txBody>
          <a:bodyPr wrap="none">
            <a:spAutoFit/>
          </a:bodyPr>
          <a:lstStyle/>
          <a:p>
            <a:pPr algn="r">
              <a:lnSpc>
                <a:spcPct val="85000"/>
              </a:lnSpc>
            </a:pPr>
            <a:r>
              <a:rPr lang="en-US" sz="1000" b="1">
                <a:cs typeface="Arial Unicode MS" pitchFamily="34" charset="-128"/>
              </a:rPr>
              <a:t>Virtual</a:t>
            </a:r>
            <a:br>
              <a:rPr lang="en-US" sz="1000" b="1">
                <a:cs typeface="Arial Unicode MS" pitchFamily="34" charset="-128"/>
              </a:rPr>
            </a:br>
            <a:r>
              <a:rPr lang="en-US" sz="1000" b="1">
                <a:cs typeface="Arial Unicode MS" pitchFamily="34" charset="-128"/>
              </a:rPr>
              <a:t>Assets</a:t>
            </a:r>
          </a:p>
        </p:txBody>
      </p:sp>
      <p:sp>
        <p:nvSpPr>
          <p:cNvPr id="34829" name="TextBox 88"/>
          <p:cNvSpPr txBox="1">
            <a:spLocks noChangeArrowheads="1"/>
          </p:cNvSpPr>
          <p:nvPr/>
        </p:nvSpPr>
        <p:spPr bwMode="auto">
          <a:xfrm>
            <a:off x="2000250" y="4024313"/>
            <a:ext cx="695325" cy="352425"/>
          </a:xfrm>
          <a:prstGeom prst="rect">
            <a:avLst/>
          </a:prstGeom>
          <a:noFill/>
          <a:ln w="9525">
            <a:noFill/>
            <a:miter lim="800000"/>
            <a:headEnd/>
            <a:tailEnd/>
          </a:ln>
        </p:spPr>
        <p:txBody>
          <a:bodyPr wrap="none">
            <a:spAutoFit/>
          </a:bodyPr>
          <a:lstStyle/>
          <a:p>
            <a:pPr algn="r">
              <a:lnSpc>
                <a:spcPct val="85000"/>
              </a:lnSpc>
            </a:pPr>
            <a:r>
              <a:rPr lang="en-US" sz="1000" b="1">
                <a:cs typeface="Arial Unicode MS" pitchFamily="34" charset="-128"/>
              </a:rPr>
              <a:t>Physical</a:t>
            </a:r>
            <a:br>
              <a:rPr lang="en-US" sz="1000" b="1">
                <a:cs typeface="Arial Unicode MS" pitchFamily="34" charset="-128"/>
              </a:rPr>
            </a:br>
            <a:r>
              <a:rPr lang="en-US" sz="1000" b="1">
                <a:cs typeface="Arial Unicode MS" pitchFamily="34" charset="-128"/>
              </a:rPr>
              <a:t>Assets</a:t>
            </a:r>
          </a:p>
        </p:txBody>
      </p:sp>
      <p:sp>
        <p:nvSpPr>
          <p:cNvPr id="91" name="TextBox 90"/>
          <p:cNvSpPr txBox="1">
            <a:spLocks noChangeArrowheads="1"/>
          </p:cNvSpPr>
          <p:nvPr/>
        </p:nvSpPr>
        <p:spPr bwMode="auto">
          <a:xfrm>
            <a:off x="1947863" y="2597150"/>
            <a:ext cx="701675" cy="352425"/>
          </a:xfrm>
          <a:prstGeom prst="rect">
            <a:avLst/>
          </a:prstGeom>
          <a:noFill/>
          <a:ln w="9525">
            <a:noFill/>
            <a:miter lim="800000"/>
            <a:headEnd/>
            <a:tailEnd/>
          </a:ln>
        </p:spPr>
        <p:txBody>
          <a:bodyPr wrap="none">
            <a:spAutoFit/>
          </a:bodyPr>
          <a:lstStyle/>
          <a:p>
            <a:pPr algn="r">
              <a:lnSpc>
                <a:spcPct val="85000"/>
              </a:lnSpc>
            </a:pPr>
            <a:r>
              <a:rPr lang="en-US" sz="1000" b="1">
                <a:cs typeface="Arial Unicode MS" pitchFamily="34" charset="-128"/>
              </a:rPr>
              <a:t>Cloud</a:t>
            </a:r>
            <a:br>
              <a:rPr lang="en-US" sz="1000" b="1">
                <a:cs typeface="Arial Unicode MS" pitchFamily="34" charset="-128"/>
              </a:rPr>
            </a:br>
            <a:r>
              <a:rPr lang="en-US" sz="1000" b="1">
                <a:cs typeface="Arial Unicode MS" pitchFamily="34" charset="-128"/>
              </a:rPr>
              <a:t>Services</a:t>
            </a:r>
          </a:p>
        </p:txBody>
      </p:sp>
      <p:cxnSp>
        <p:nvCxnSpPr>
          <p:cNvPr id="92" name="Straight Connector 91"/>
          <p:cNvCxnSpPr/>
          <p:nvPr/>
        </p:nvCxnSpPr>
        <p:spPr>
          <a:xfrm rot="16200000" flipH="1">
            <a:off x="665956" y="3704432"/>
            <a:ext cx="2439987" cy="0"/>
          </a:xfrm>
          <a:prstGeom prst="line">
            <a:avLst/>
          </a:prstGeom>
          <a:ln w="1270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4832" name="TextBox 93"/>
          <p:cNvSpPr txBox="1">
            <a:spLocks noChangeArrowheads="1"/>
          </p:cNvSpPr>
          <p:nvPr/>
        </p:nvSpPr>
        <p:spPr bwMode="auto">
          <a:xfrm>
            <a:off x="727075" y="4432300"/>
            <a:ext cx="1006475" cy="244475"/>
          </a:xfrm>
          <a:prstGeom prst="rect">
            <a:avLst/>
          </a:prstGeom>
          <a:noFill/>
          <a:ln w="9525">
            <a:noFill/>
            <a:miter lim="800000"/>
            <a:headEnd/>
            <a:tailEnd/>
          </a:ln>
        </p:spPr>
        <p:txBody>
          <a:bodyPr wrap="none">
            <a:spAutoFit/>
          </a:bodyPr>
          <a:lstStyle/>
          <a:p>
            <a:pPr algn="ctr"/>
            <a:r>
              <a:rPr lang="en-US" sz="1000" b="1">
                <a:cs typeface="Arial Unicode MS" pitchFamily="34" charset="-128"/>
              </a:rPr>
              <a:t>The Business</a:t>
            </a:r>
          </a:p>
        </p:txBody>
      </p:sp>
      <p:sp>
        <p:nvSpPr>
          <p:cNvPr id="34833" name="TextBox 94"/>
          <p:cNvSpPr txBox="1">
            <a:spLocks noChangeArrowheads="1"/>
          </p:cNvSpPr>
          <p:nvPr/>
        </p:nvSpPr>
        <p:spPr bwMode="auto">
          <a:xfrm>
            <a:off x="3843338" y="4294188"/>
            <a:ext cx="395287" cy="306387"/>
          </a:xfrm>
          <a:prstGeom prst="rect">
            <a:avLst/>
          </a:prstGeom>
          <a:noFill/>
          <a:ln w="9525">
            <a:noFill/>
            <a:miter lim="800000"/>
            <a:headEnd/>
            <a:tailEnd/>
          </a:ln>
        </p:spPr>
        <p:txBody>
          <a:bodyPr wrap="none">
            <a:spAutoFit/>
          </a:bodyPr>
          <a:lstStyle/>
          <a:p>
            <a:pPr algn="ctr">
              <a:lnSpc>
                <a:spcPct val="85000"/>
              </a:lnSpc>
            </a:pPr>
            <a:r>
              <a:rPr lang="en-US" sz="1100" b="1">
                <a:latin typeface="CA Sans"/>
                <a:cs typeface="Arial Unicode MS" pitchFamily="34" charset="-128"/>
              </a:rPr>
              <a:t>IT</a:t>
            </a:r>
          </a:p>
        </p:txBody>
      </p:sp>
      <p:grpSp>
        <p:nvGrpSpPr>
          <p:cNvPr id="3" name="Group 68"/>
          <p:cNvGrpSpPr>
            <a:grpSpLocks/>
          </p:cNvGrpSpPr>
          <p:nvPr/>
        </p:nvGrpSpPr>
        <p:grpSpPr bwMode="auto">
          <a:xfrm>
            <a:off x="2216150" y="2590800"/>
            <a:ext cx="4908550" cy="2306638"/>
            <a:chOff x="2215498" y="2552463"/>
            <a:chExt cx="4909348" cy="2306151"/>
          </a:xfrm>
        </p:grpSpPr>
        <p:grpSp>
          <p:nvGrpSpPr>
            <p:cNvPr id="34865" name="Group 123"/>
            <p:cNvGrpSpPr>
              <a:grpSpLocks/>
            </p:cNvGrpSpPr>
            <p:nvPr/>
          </p:nvGrpSpPr>
          <p:grpSpPr bwMode="auto">
            <a:xfrm>
              <a:off x="2215498" y="2552463"/>
              <a:ext cx="4909348" cy="2306151"/>
              <a:chOff x="2694047" y="3425832"/>
              <a:chExt cx="3772062" cy="1771914"/>
            </a:xfrm>
          </p:grpSpPr>
          <p:cxnSp>
            <p:nvCxnSpPr>
              <p:cNvPr id="158" name="Straight Connector 157"/>
              <p:cNvCxnSpPr/>
              <p:nvPr/>
            </p:nvCxnSpPr>
            <p:spPr>
              <a:xfrm flipV="1">
                <a:off x="3219843" y="3696558"/>
                <a:ext cx="3246266" cy="1220"/>
              </a:xfrm>
              <a:prstGeom prst="line">
                <a:avLst/>
              </a:prstGeom>
              <a:ln w="76200">
                <a:solidFill>
                  <a:srgbClr val="A1006B"/>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3260100" y="4492883"/>
                <a:ext cx="731965" cy="575598"/>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2959994" y="3912407"/>
                <a:ext cx="1085749" cy="460966"/>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grpSp>
            <p:nvGrpSpPr>
              <p:cNvPr id="34870" name="Group 457"/>
              <p:cNvGrpSpPr>
                <a:grpSpLocks/>
              </p:cNvGrpSpPr>
              <p:nvPr/>
            </p:nvGrpSpPr>
            <p:grpSpPr bwMode="auto">
              <a:xfrm>
                <a:off x="2694047" y="3425832"/>
                <a:ext cx="3279491" cy="619390"/>
                <a:chOff x="2672274" y="2386694"/>
                <a:chExt cx="3279490" cy="619392"/>
              </a:xfrm>
            </p:grpSpPr>
            <p:grpSp>
              <p:nvGrpSpPr>
                <p:cNvPr id="34872" name="Group 449"/>
                <p:cNvGrpSpPr>
                  <a:grpSpLocks/>
                </p:cNvGrpSpPr>
                <p:nvPr/>
              </p:nvGrpSpPr>
              <p:grpSpPr bwMode="auto">
                <a:xfrm>
                  <a:off x="2672274" y="2464257"/>
                  <a:ext cx="729353" cy="541829"/>
                  <a:chOff x="2672274" y="2464255"/>
                  <a:chExt cx="729353" cy="541829"/>
                </a:xfrm>
              </p:grpSpPr>
              <p:sp>
                <p:nvSpPr>
                  <p:cNvPr id="34874" name="Freeform 13"/>
                  <p:cNvSpPr>
                    <a:spLocks/>
                  </p:cNvSpPr>
                  <p:nvPr/>
                </p:nvSpPr>
                <p:spPr bwMode="auto">
                  <a:xfrm>
                    <a:off x="2967549" y="2464255"/>
                    <a:ext cx="434078" cy="246554"/>
                  </a:xfrm>
                  <a:custGeom>
                    <a:avLst/>
                    <a:gdLst>
                      <a:gd name="T0" fmla="*/ 86911179 w 2166"/>
                      <a:gd name="T1" fmla="*/ 31849339 h 1315"/>
                      <a:gd name="T2" fmla="*/ 86349042 w 2166"/>
                      <a:gd name="T3" fmla="*/ 29037125 h 1315"/>
                      <a:gd name="T4" fmla="*/ 85063843 w 2166"/>
                      <a:gd name="T5" fmla="*/ 26365343 h 1315"/>
                      <a:gd name="T6" fmla="*/ 83256388 w 2166"/>
                      <a:gd name="T7" fmla="*/ 24080354 h 1315"/>
                      <a:gd name="T8" fmla="*/ 80927078 w 2166"/>
                      <a:gd name="T9" fmla="*/ 22217232 h 1315"/>
                      <a:gd name="T10" fmla="*/ 78155874 w 2166"/>
                      <a:gd name="T11" fmla="*/ 20740721 h 1315"/>
                      <a:gd name="T12" fmla="*/ 77673899 w 2166"/>
                      <a:gd name="T13" fmla="*/ 18209746 h 1315"/>
                      <a:gd name="T14" fmla="*/ 76027169 w 2166"/>
                      <a:gd name="T15" fmla="*/ 14764554 h 1315"/>
                      <a:gd name="T16" fmla="*/ 73416690 w 2166"/>
                      <a:gd name="T17" fmla="*/ 11952336 h 1315"/>
                      <a:gd name="T18" fmla="*/ 69962706 w 2166"/>
                      <a:gd name="T19" fmla="*/ 9843035 h 1315"/>
                      <a:gd name="T20" fmla="*/ 65906303 w 2166"/>
                      <a:gd name="T21" fmla="*/ 8577454 h 1315"/>
                      <a:gd name="T22" fmla="*/ 62934292 w 2166"/>
                      <a:gd name="T23" fmla="*/ 8331463 h 1315"/>
                      <a:gd name="T24" fmla="*/ 59962282 w 2166"/>
                      <a:gd name="T25" fmla="*/ 8577454 h 1315"/>
                      <a:gd name="T26" fmla="*/ 58596721 w 2166"/>
                      <a:gd name="T27" fmla="*/ 7839292 h 1315"/>
                      <a:gd name="T28" fmla="*/ 56789466 w 2166"/>
                      <a:gd name="T29" fmla="*/ 5238006 h 1315"/>
                      <a:gd name="T30" fmla="*/ 54460156 w 2166"/>
                      <a:gd name="T31" fmla="*/ 3058394 h 1315"/>
                      <a:gd name="T32" fmla="*/ 51568295 w 2166"/>
                      <a:gd name="T33" fmla="*/ 1370953 h 1315"/>
                      <a:gd name="T34" fmla="*/ 48234955 w 2166"/>
                      <a:gd name="T35" fmla="*/ 351550 h 1315"/>
                      <a:gd name="T36" fmla="*/ 44660526 w 2166"/>
                      <a:gd name="T37" fmla="*/ 0 h 1315"/>
                      <a:gd name="T38" fmla="*/ 42170491 w 2166"/>
                      <a:gd name="T39" fmla="*/ 175681 h 1315"/>
                      <a:gd name="T40" fmla="*/ 38716506 w 2166"/>
                      <a:gd name="T41" fmla="*/ 1019402 h 1315"/>
                      <a:gd name="T42" fmla="*/ 35624052 w 2166"/>
                      <a:gd name="T43" fmla="*/ 2601473 h 1315"/>
                      <a:gd name="T44" fmla="*/ 33013373 w 2166"/>
                      <a:gd name="T45" fmla="*/ 4710587 h 1315"/>
                      <a:gd name="T46" fmla="*/ 31085675 w 2166"/>
                      <a:gd name="T47" fmla="*/ 7241751 h 1315"/>
                      <a:gd name="T48" fmla="*/ 30121725 w 2166"/>
                      <a:gd name="T49" fmla="*/ 9175183 h 1315"/>
                      <a:gd name="T50" fmla="*/ 27069353 w 2166"/>
                      <a:gd name="T51" fmla="*/ 8683013 h 1315"/>
                      <a:gd name="T52" fmla="*/ 24539230 w 2166"/>
                      <a:gd name="T53" fmla="*/ 8753323 h 1315"/>
                      <a:gd name="T54" fmla="*/ 20442546 w 2166"/>
                      <a:gd name="T55" fmla="*/ 9597044 h 1315"/>
                      <a:gd name="T56" fmla="*/ 16868117 w 2166"/>
                      <a:gd name="T57" fmla="*/ 11284297 h 1315"/>
                      <a:gd name="T58" fmla="*/ 13976470 w 2166"/>
                      <a:gd name="T59" fmla="*/ 13745152 h 1315"/>
                      <a:gd name="T60" fmla="*/ 11928125 w 2166"/>
                      <a:gd name="T61" fmla="*/ 16838607 h 1315"/>
                      <a:gd name="T62" fmla="*/ 10803651 w 2166"/>
                      <a:gd name="T63" fmla="*/ 20318860 h 1315"/>
                      <a:gd name="T64" fmla="*/ 8554502 w 2166"/>
                      <a:gd name="T65" fmla="*/ 21127520 h 1315"/>
                      <a:gd name="T66" fmla="*/ 5502329 w 2166"/>
                      <a:gd name="T67" fmla="*/ 22814773 h 1315"/>
                      <a:gd name="T68" fmla="*/ 3012092 w 2166"/>
                      <a:gd name="T69" fmla="*/ 25029452 h 1315"/>
                      <a:gd name="T70" fmla="*/ 1245118 w 2166"/>
                      <a:gd name="T71" fmla="*/ 27736295 h 1315"/>
                      <a:gd name="T72" fmla="*/ 200806 w 2166"/>
                      <a:gd name="T73" fmla="*/ 30829937 h 1315"/>
                      <a:gd name="T74" fmla="*/ 0 w 2166"/>
                      <a:gd name="T75" fmla="*/ 33009361 h 1315"/>
                      <a:gd name="T76" fmla="*/ 522056 w 2166"/>
                      <a:gd name="T77" fmla="*/ 36700545 h 1315"/>
                      <a:gd name="T78" fmla="*/ 2249149 w 2166"/>
                      <a:gd name="T79" fmla="*/ 40005118 h 1315"/>
                      <a:gd name="T80" fmla="*/ 4819548 w 2166"/>
                      <a:gd name="T81" fmla="*/ 42711961 h 1315"/>
                      <a:gd name="T82" fmla="*/ 8193172 w 2166"/>
                      <a:gd name="T83" fmla="*/ 44786014 h 1315"/>
                      <a:gd name="T84" fmla="*/ 12048768 w 2166"/>
                      <a:gd name="T85" fmla="*/ 45981284 h 1315"/>
                      <a:gd name="T86" fmla="*/ 73055159 w 2166"/>
                      <a:gd name="T87" fmla="*/ 46227276 h 1315"/>
                      <a:gd name="T88" fmla="*/ 74501083 w 2166"/>
                      <a:gd name="T89" fmla="*/ 45981284 h 1315"/>
                      <a:gd name="T90" fmla="*/ 78517205 w 2166"/>
                      <a:gd name="T91" fmla="*/ 44821075 h 1315"/>
                      <a:gd name="T92" fmla="*/ 81931108 w 2166"/>
                      <a:gd name="T93" fmla="*/ 42782271 h 1315"/>
                      <a:gd name="T94" fmla="*/ 84621950 w 2166"/>
                      <a:gd name="T95" fmla="*/ 39934808 h 1315"/>
                      <a:gd name="T96" fmla="*/ 86349042 w 2166"/>
                      <a:gd name="T97" fmla="*/ 36630235 h 1315"/>
                      <a:gd name="T98" fmla="*/ 86991542 w 2166"/>
                      <a:gd name="T99" fmla="*/ 32833680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38100">
                    <a:solidFill>
                      <a:srgbClr val="A1006B"/>
                    </a:solidFill>
                    <a:prstDash val="solid"/>
                    <a:round/>
                    <a:headEnd/>
                    <a:tailEnd/>
                  </a:ln>
                </p:spPr>
                <p:txBody>
                  <a:bodyPr/>
                  <a:lstStyle/>
                  <a:p>
                    <a:endParaRPr lang="en-US"/>
                  </a:p>
                </p:txBody>
              </p:sp>
              <p:sp>
                <p:nvSpPr>
                  <p:cNvPr id="34875" name="Freeform 13"/>
                  <p:cNvSpPr>
                    <a:spLocks/>
                  </p:cNvSpPr>
                  <p:nvPr/>
                </p:nvSpPr>
                <p:spPr bwMode="auto">
                  <a:xfrm>
                    <a:off x="2672274" y="2759529"/>
                    <a:ext cx="434079" cy="246555"/>
                  </a:xfrm>
                  <a:custGeom>
                    <a:avLst/>
                    <a:gdLst>
                      <a:gd name="T0" fmla="*/ 86911580 w 2166"/>
                      <a:gd name="T1" fmla="*/ 31849656 h 1315"/>
                      <a:gd name="T2" fmla="*/ 86349442 w 2166"/>
                      <a:gd name="T3" fmla="*/ 29037243 h 1315"/>
                      <a:gd name="T4" fmla="*/ 85064240 w 2166"/>
                      <a:gd name="T5" fmla="*/ 26365637 h 1315"/>
                      <a:gd name="T6" fmla="*/ 83256781 w 2166"/>
                      <a:gd name="T7" fmla="*/ 24080639 h 1315"/>
                      <a:gd name="T8" fmla="*/ 80927465 w 2166"/>
                      <a:gd name="T9" fmla="*/ 22217322 h 1315"/>
                      <a:gd name="T10" fmla="*/ 78156254 w 2166"/>
                      <a:gd name="T11" fmla="*/ 20740992 h 1315"/>
                      <a:gd name="T12" fmla="*/ 77674279 w 2166"/>
                      <a:gd name="T13" fmla="*/ 18209820 h 1315"/>
                      <a:gd name="T14" fmla="*/ 76027545 w 2166"/>
                      <a:gd name="T15" fmla="*/ 14764801 h 1315"/>
                      <a:gd name="T16" fmla="*/ 73417060 w 2166"/>
                      <a:gd name="T17" fmla="*/ 11952385 h 1315"/>
                      <a:gd name="T18" fmla="*/ 69963067 w 2166"/>
                      <a:gd name="T19" fmla="*/ 9843075 h 1315"/>
                      <a:gd name="T20" fmla="*/ 65906655 w 2166"/>
                      <a:gd name="T21" fmla="*/ 8577676 h 1315"/>
                      <a:gd name="T22" fmla="*/ 62934638 w 2166"/>
                      <a:gd name="T23" fmla="*/ 8331496 h 1315"/>
                      <a:gd name="T24" fmla="*/ 59962621 w 2166"/>
                      <a:gd name="T25" fmla="*/ 8577676 h 1315"/>
                      <a:gd name="T26" fmla="*/ 58597056 w 2166"/>
                      <a:gd name="T27" fmla="*/ 7839324 h 1315"/>
                      <a:gd name="T28" fmla="*/ 56789797 w 2166"/>
                      <a:gd name="T29" fmla="*/ 5238028 h 1315"/>
                      <a:gd name="T30" fmla="*/ 54460281 w 2166"/>
                      <a:gd name="T31" fmla="*/ 3058407 h 1315"/>
                      <a:gd name="T32" fmla="*/ 51568615 w 2166"/>
                      <a:gd name="T33" fmla="*/ 1370958 h 1315"/>
                      <a:gd name="T34" fmla="*/ 48235066 w 2166"/>
                      <a:gd name="T35" fmla="*/ 351552 h 1315"/>
                      <a:gd name="T36" fmla="*/ 44660629 w 2166"/>
                      <a:gd name="T37" fmla="*/ 0 h 1315"/>
                      <a:gd name="T38" fmla="*/ 42170588 w 2166"/>
                      <a:gd name="T39" fmla="*/ 175682 h 1315"/>
                      <a:gd name="T40" fmla="*/ 38716595 w 2166"/>
                      <a:gd name="T41" fmla="*/ 1019406 h 1315"/>
                      <a:gd name="T42" fmla="*/ 35624135 w 2166"/>
                      <a:gd name="T43" fmla="*/ 2601483 h 1315"/>
                      <a:gd name="T44" fmla="*/ 33013650 w 2166"/>
                      <a:gd name="T45" fmla="*/ 4710606 h 1315"/>
                      <a:gd name="T46" fmla="*/ 31085746 w 2166"/>
                      <a:gd name="T47" fmla="*/ 7241780 h 1315"/>
                      <a:gd name="T48" fmla="*/ 30121795 w 2166"/>
                      <a:gd name="T49" fmla="*/ 9175220 h 1315"/>
                      <a:gd name="T50" fmla="*/ 27069616 w 2166"/>
                      <a:gd name="T51" fmla="*/ 8683048 h 1315"/>
                      <a:gd name="T52" fmla="*/ 24539287 w 2166"/>
                      <a:gd name="T53" fmla="*/ 8753358 h 1315"/>
                      <a:gd name="T54" fmla="*/ 20442793 w 2166"/>
                      <a:gd name="T55" fmla="*/ 9597082 h 1315"/>
                      <a:gd name="T56" fmla="*/ 16868156 w 2166"/>
                      <a:gd name="T57" fmla="*/ 11284530 h 1315"/>
                      <a:gd name="T58" fmla="*/ 13976502 w 2166"/>
                      <a:gd name="T59" fmla="*/ 13745208 h 1315"/>
                      <a:gd name="T60" fmla="*/ 11928352 w 2166"/>
                      <a:gd name="T61" fmla="*/ 16838862 h 1315"/>
                      <a:gd name="T62" fmla="*/ 10803675 w 2166"/>
                      <a:gd name="T63" fmla="*/ 20319130 h 1315"/>
                      <a:gd name="T64" fmla="*/ 8554522 w 2166"/>
                      <a:gd name="T65" fmla="*/ 21127605 h 1315"/>
                      <a:gd name="T66" fmla="*/ 5502341 w 2166"/>
                      <a:gd name="T67" fmla="*/ 22815053 h 1315"/>
                      <a:gd name="T68" fmla="*/ 3012099 w 2166"/>
                      <a:gd name="T69" fmla="*/ 25029741 h 1315"/>
                      <a:gd name="T70" fmla="*/ 1245121 w 2166"/>
                      <a:gd name="T71" fmla="*/ 27736595 h 1315"/>
                      <a:gd name="T72" fmla="*/ 200807 w 2166"/>
                      <a:gd name="T73" fmla="*/ 30830062 h 1315"/>
                      <a:gd name="T74" fmla="*/ 0 w 2166"/>
                      <a:gd name="T75" fmla="*/ 33009683 h 1315"/>
                      <a:gd name="T76" fmla="*/ 522057 w 2166"/>
                      <a:gd name="T77" fmla="*/ 36700882 h 1315"/>
                      <a:gd name="T78" fmla="*/ 2249154 w 2166"/>
                      <a:gd name="T79" fmla="*/ 40005467 h 1315"/>
                      <a:gd name="T80" fmla="*/ 4819559 w 2166"/>
                      <a:gd name="T81" fmla="*/ 42712322 h 1315"/>
                      <a:gd name="T82" fmla="*/ 8193190 w 2166"/>
                      <a:gd name="T83" fmla="*/ 44786383 h 1315"/>
                      <a:gd name="T84" fmla="*/ 12048796 w 2166"/>
                      <a:gd name="T85" fmla="*/ 45981658 h 1315"/>
                      <a:gd name="T86" fmla="*/ 73055528 w 2166"/>
                      <a:gd name="T87" fmla="*/ 46227651 h 1315"/>
                      <a:gd name="T88" fmla="*/ 74501455 w 2166"/>
                      <a:gd name="T89" fmla="*/ 45981658 h 1315"/>
                      <a:gd name="T90" fmla="*/ 78517586 w 2166"/>
                      <a:gd name="T91" fmla="*/ 44821444 h 1315"/>
                      <a:gd name="T92" fmla="*/ 81931498 w 2166"/>
                      <a:gd name="T93" fmla="*/ 42782632 h 1315"/>
                      <a:gd name="T94" fmla="*/ 84622345 w 2166"/>
                      <a:gd name="T95" fmla="*/ 39935157 h 1315"/>
                      <a:gd name="T96" fmla="*/ 86349442 w 2166"/>
                      <a:gd name="T97" fmla="*/ 36630571 h 1315"/>
                      <a:gd name="T98" fmla="*/ 86991943 w 2166"/>
                      <a:gd name="T99" fmla="*/ 32834001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38100">
                    <a:solidFill>
                      <a:srgbClr val="A1006B"/>
                    </a:solidFill>
                    <a:prstDash val="solid"/>
                    <a:round/>
                    <a:headEnd/>
                    <a:tailEnd/>
                  </a:ln>
                </p:spPr>
                <p:txBody>
                  <a:bodyPr/>
                  <a:lstStyle/>
                  <a:p>
                    <a:endParaRPr lang="en-US"/>
                  </a:p>
                </p:txBody>
              </p:sp>
            </p:grpSp>
            <p:sp>
              <p:nvSpPr>
                <p:cNvPr id="34873" name="Freeform 13"/>
                <p:cNvSpPr>
                  <a:spLocks/>
                </p:cNvSpPr>
                <p:nvPr/>
              </p:nvSpPr>
              <p:spPr bwMode="auto">
                <a:xfrm>
                  <a:off x="4895851" y="2386694"/>
                  <a:ext cx="1055913" cy="577876"/>
                </a:xfrm>
                <a:custGeom>
                  <a:avLst/>
                  <a:gdLst>
                    <a:gd name="T0" fmla="*/ 514276442 w 2166"/>
                    <a:gd name="T1" fmla="*/ 174962825 h 1315"/>
                    <a:gd name="T2" fmla="*/ 510949172 w 2166"/>
                    <a:gd name="T3" fmla="*/ 159513547 h 1315"/>
                    <a:gd name="T4" fmla="*/ 503344262 w 2166"/>
                    <a:gd name="T5" fmla="*/ 144836820 h 1315"/>
                    <a:gd name="T6" fmla="*/ 492650101 w 2166"/>
                    <a:gd name="T7" fmla="*/ 132284391 h 1315"/>
                    <a:gd name="T8" fmla="*/ 478866201 w 2166"/>
                    <a:gd name="T9" fmla="*/ 122049179 h 1315"/>
                    <a:gd name="T10" fmla="*/ 462468358 w 2166"/>
                    <a:gd name="T11" fmla="*/ 113938236 h 1315"/>
                    <a:gd name="T12" fmla="*/ 459616516 w 2166"/>
                    <a:gd name="T13" fmla="*/ 100034061 h 1315"/>
                    <a:gd name="T14" fmla="*/ 449872969 w 2166"/>
                    <a:gd name="T15" fmla="*/ 81108739 h 1315"/>
                    <a:gd name="T16" fmla="*/ 434425739 w 2166"/>
                    <a:gd name="T17" fmla="*/ 65659461 h 1315"/>
                    <a:gd name="T18" fmla="*/ 413987543 w 2166"/>
                    <a:gd name="T19" fmla="*/ 54072488 h 1315"/>
                    <a:gd name="T20" fmla="*/ 389984789 w 2166"/>
                    <a:gd name="T21" fmla="*/ 47120401 h 1315"/>
                    <a:gd name="T22" fmla="*/ 372398922 w 2166"/>
                    <a:gd name="T23" fmla="*/ 45768655 h 1315"/>
                    <a:gd name="T24" fmla="*/ 354812567 w 2166"/>
                    <a:gd name="T25" fmla="*/ 47120401 h 1315"/>
                    <a:gd name="T26" fmla="*/ 346732350 w 2166"/>
                    <a:gd name="T27" fmla="*/ 43064724 h 1315"/>
                    <a:gd name="T28" fmla="*/ 336038189 w 2166"/>
                    <a:gd name="T29" fmla="*/ 28774266 h 1315"/>
                    <a:gd name="T30" fmla="*/ 322254289 w 2166"/>
                    <a:gd name="T31" fmla="*/ 16801031 h 1315"/>
                    <a:gd name="T32" fmla="*/ 305143729 w 2166"/>
                    <a:gd name="T33" fmla="*/ 7531724 h 1315"/>
                    <a:gd name="T34" fmla="*/ 285418737 w 2166"/>
                    <a:gd name="T35" fmla="*/ 1930941 h 1315"/>
                    <a:gd name="T36" fmla="*/ 264267824 w 2166"/>
                    <a:gd name="T37" fmla="*/ 0 h 1315"/>
                    <a:gd name="T38" fmla="*/ 249533250 w 2166"/>
                    <a:gd name="T39" fmla="*/ 965470 h 1315"/>
                    <a:gd name="T40" fmla="*/ 229095542 w 2166"/>
                    <a:gd name="T41" fmla="*/ 5600343 h 1315"/>
                    <a:gd name="T42" fmla="*/ 210796470 w 2166"/>
                    <a:gd name="T43" fmla="*/ 14290454 h 1315"/>
                    <a:gd name="T44" fmla="*/ 195348753 w 2166"/>
                    <a:gd name="T45" fmla="*/ 25877416 h 1315"/>
                    <a:gd name="T46" fmla="*/ 183941875 w 2166"/>
                    <a:gd name="T47" fmla="*/ 39782037 h 1315"/>
                    <a:gd name="T48" fmla="*/ 178238192 w 2166"/>
                    <a:gd name="T49" fmla="*/ 50403087 h 1315"/>
                    <a:gd name="T50" fmla="*/ 160176531 w 2166"/>
                    <a:gd name="T51" fmla="*/ 47699595 h 1315"/>
                    <a:gd name="T52" fmla="*/ 145204608 w 2166"/>
                    <a:gd name="T53" fmla="*/ 48085871 h 1315"/>
                    <a:gd name="T54" fmla="*/ 120964414 w 2166"/>
                    <a:gd name="T55" fmla="*/ 52720742 h 1315"/>
                    <a:gd name="T56" fmla="*/ 99813501 w 2166"/>
                    <a:gd name="T57" fmla="*/ 61990059 h 1315"/>
                    <a:gd name="T58" fmla="*/ 82702453 w 2166"/>
                    <a:gd name="T59" fmla="*/ 75508398 h 1315"/>
                    <a:gd name="T60" fmla="*/ 70582372 w 2166"/>
                    <a:gd name="T61" fmla="*/ 92502340 h 1315"/>
                    <a:gd name="T62" fmla="*/ 63928075 w 2166"/>
                    <a:gd name="T63" fmla="*/ 111621020 h 1315"/>
                    <a:gd name="T64" fmla="*/ 50619467 w 2166"/>
                    <a:gd name="T65" fmla="*/ 116062561 h 1315"/>
                    <a:gd name="T66" fmla="*/ 32558293 w 2166"/>
                    <a:gd name="T67" fmla="*/ 125332304 h 1315"/>
                    <a:gd name="T68" fmla="*/ 17823772 w 2166"/>
                    <a:gd name="T69" fmla="*/ 137498457 h 1315"/>
                    <a:gd name="T70" fmla="*/ 7367015 w 2166"/>
                    <a:gd name="T71" fmla="*/ 152368541 h 1315"/>
                    <a:gd name="T72" fmla="*/ 1188024 w 2166"/>
                    <a:gd name="T73" fmla="*/ 169362484 h 1315"/>
                    <a:gd name="T74" fmla="*/ 0 w 2166"/>
                    <a:gd name="T75" fmla="*/ 181335719 h 1315"/>
                    <a:gd name="T76" fmla="*/ 3089252 w 2166"/>
                    <a:gd name="T77" fmla="*/ 201612787 h 1315"/>
                    <a:gd name="T78" fmla="*/ 13308597 w 2166"/>
                    <a:gd name="T79" fmla="*/ 219765557 h 1315"/>
                    <a:gd name="T80" fmla="*/ 28517933 w 2166"/>
                    <a:gd name="T81" fmla="*/ 234635696 h 1315"/>
                    <a:gd name="T82" fmla="*/ 48480830 w 2166"/>
                    <a:gd name="T83" fmla="*/ 246029737 h 1315"/>
                    <a:gd name="T84" fmla="*/ 71295088 w 2166"/>
                    <a:gd name="T85" fmla="*/ 252595548 h 1315"/>
                    <a:gd name="T86" fmla="*/ 432286614 w 2166"/>
                    <a:gd name="T87" fmla="*/ 253947294 h 1315"/>
                    <a:gd name="T88" fmla="*/ 440842138 w 2166"/>
                    <a:gd name="T89" fmla="*/ 252595548 h 1315"/>
                    <a:gd name="T90" fmla="*/ 464606995 w 2166"/>
                    <a:gd name="T91" fmla="*/ 246222655 h 1315"/>
                    <a:gd name="T92" fmla="*/ 484807294 w 2166"/>
                    <a:gd name="T93" fmla="*/ 235021972 h 1315"/>
                    <a:gd name="T94" fmla="*/ 500730318 w 2166"/>
                    <a:gd name="T95" fmla="*/ 219379720 h 1315"/>
                    <a:gd name="T96" fmla="*/ 510949172 w 2166"/>
                    <a:gd name="T97" fmla="*/ 201226511 h 1315"/>
                    <a:gd name="T98" fmla="*/ 514751749 w 2166"/>
                    <a:gd name="T99" fmla="*/ 180370249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38100">
                  <a:solidFill>
                    <a:srgbClr val="A1006B"/>
                  </a:solidFill>
                  <a:prstDash val="sysDash"/>
                  <a:round/>
                  <a:headEnd/>
                  <a:tailEnd/>
                </a:ln>
              </p:spPr>
              <p:txBody>
                <a:bodyPr/>
                <a:lstStyle/>
                <a:p>
                  <a:endParaRPr lang="en-US"/>
                </a:p>
              </p:txBody>
            </p:sp>
          </p:grpSp>
          <p:sp>
            <p:nvSpPr>
              <p:cNvPr id="34871" name="Freeform 13"/>
              <p:cNvSpPr>
                <a:spLocks/>
              </p:cNvSpPr>
              <p:nvPr/>
            </p:nvSpPr>
            <p:spPr bwMode="auto">
              <a:xfrm>
                <a:off x="2913121" y="4951191"/>
                <a:ext cx="434079" cy="246555"/>
              </a:xfrm>
              <a:custGeom>
                <a:avLst/>
                <a:gdLst>
                  <a:gd name="T0" fmla="*/ 86911580 w 2166"/>
                  <a:gd name="T1" fmla="*/ 31849656 h 1315"/>
                  <a:gd name="T2" fmla="*/ 86349442 w 2166"/>
                  <a:gd name="T3" fmla="*/ 29037243 h 1315"/>
                  <a:gd name="T4" fmla="*/ 85064240 w 2166"/>
                  <a:gd name="T5" fmla="*/ 26365637 h 1315"/>
                  <a:gd name="T6" fmla="*/ 83256781 w 2166"/>
                  <a:gd name="T7" fmla="*/ 24080639 h 1315"/>
                  <a:gd name="T8" fmla="*/ 80927465 w 2166"/>
                  <a:gd name="T9" fmla="*/ 22217322 h 1315"/>
                  <a:gd name="T10" fmla="*/ 78156254 w 2166"/>
                  <a:gd name="T11" fmla="*/ 20740992 h 1315"/>
                  <a:gd name="T12" fmla="*/ 77674279 w 2166"/>
                  <a:gd name="T13" fmla="*/ 18209820 h 1315"/>
                  <a:gd name="T14" fmla="*/ 76027545 w 2166"/>
                  <a:gd name="T15" fmla="*/ 14764801 h 1315"/>
                  <a:gd name="T16" fmla="*/ 73417060 w 2166"/>
                  <a:gd name="T17" fmla="*/ 11952385 h 1315"/>
                  <a:gd name="T18" fmla="*/ 69963067 w 2166"/>
                  <a:gd name="T19" fmla="*/ 9843075 h 1315"/>
                  <a:gd name="T20" fmla="*/ 65906655 w 2166"/>
                  <a:gd name="T21" fmla="*/ 8577676 h 1315"/>
                  <a:gd name="T22" fmla="*/ 62934638 w 2166"/>
                  <a:gd name="T23" fmla="*/ 8331496 h 1315"/>
                  <a:gd name="T24" fmla="*/ 59962621 w 2166"/>
                  <a:gd name="T25" fmla="*/ 8577676 h 1315"/>
                  <a:gd name="T26" fmla="*/ 58597056 w 2166"/>
                  <a:gd name="T27" fmla="*/ 7839324 h 1315"/>
                  <a:gd name="T28" fmla="*/ 56789797 w 2166"/>
                  <a:gd name="T29" fmla="*/ 5238028 h 1315"/>
                  <a:gd name="T30" fmla="*/ 54460281 w 2166"/>
                  <a:gd name="T31" fmla="*/ 3058407 h 1315"/>
                  <a:gd name="T32" fmla="*/ 51568615 w 2166"/>
                  <a:gd name="T33" fmla="*/ 1370958 h 1315"/>
                  <a:gd name="T34" fmla="*/ 48235066 w 2166"/>
                  <a:gd name="T35" fmla="*/ 351552 h 1315"/>
                  <a:gd name="T36" fmla="*/ 44660629 w 2166"/>
                  <a:gd name="T37" fmla="*/ 0 h 1315"/>
                  <a:gd name="T38" fmla="*/ 42170588 w 2166"/>
                  <a:gd name="T39" fmla="*/ 175682 h 1315"/>
                  <a:gd name="T40" fmla="*/ 38716595 w 2166"/>
                  <a:gd name="T41" fmla="*/ 1019406 h 1315"/>
                  <a:gd name="T42" fmla="*/ 35624135 w 2166"/>
                  <a:gd name="T43" fmla="*/ 2601483 h 1315"/>
                  <a:gd name="T44" fmla="*/ 33013650 w 2166"/>
                  <a:gd name="T45" fmla="*/ 4710606 h 1315"/>
                  <a:gd name="T46" fmla="*/ 31085746 w 2166"/>
                  <a:gd name="T47" fmla="*/ 7241780 h 1315"/>
                  <a:gd name="T48" fmla="*/ 30121795 w 2166"/>
                  <a:gd name="T49" fmla="*/ 9175220 h 1315"/>
                  <a:gd name="T50" fmla="*/ 27069616 w 2166"/>
                  <a:gd name="T51" fmla="*/ 8683048 h 1315"/>
                  <a:gd name="T52" fmla="*/ 24539287 w 2166"/>
                  <a:gd name="T53" fmla="*/ 8753358 h 1315"/>
                  <a:gd name="T54" fmla="*/ 20442793 w 2166"/>
                  <a:gd name="T55" fmla="*/ 9597082 h 1315"/>
                  <a:gd name="T56" fmla="*/ 16868156 w 2166"/>
                  <a:gd name="T57" fmla="*/ 11284530 h 1315"/>
                  <a:gd name="T58" fmla="*/ 13976502 w 2166"/>
                  <a:gd name="T59" fmla="*/ 13745208 h 1315"/>
                  <a:gd name="T60" fmla="*/ 11928352 w 2166"/>
                  <a:gd name="T61" fmla="*/ 16838862 h 1315"/>
                  <a:gd name="T62" fmla="*/ 10803675 w 2166"/>
                  <a:gd name="T63" fmla="*/ 20319130 h 1315"/>
                  <a:gd name="T64" fmla="*/ 8554522 w 2166"/>
                  <a:gd name="T65" fmla="*/ 21127605 h 1315"/>
                  <a:gd name="T66" fmla="*/ 5502341 w 2166"/>
                  <a:gd name="T67" fmla="*/ 22815053 h 1315"/>
                  <a:gd name="T68" fmla="*/ 3012099 w 2166"/>
                  <a:gd name="T69" fmla="*/ 25029741 h 1315"/>
                  <a:gd name="T70" fmla="*/ 1245121 w 2166"/>
                  <a:gd name="T71" fmla="*/ 27736595 h 1315"/>
                  <a:gd name="T72" fmla="*/ 200807 w 2166"/>
                  <a:gd name="T73" fmla="*/ 30830062 h 1315"/>
                  <a:gd name="T74" fmla="*/ 0 w 2166"/>
                  <a:gd name="T75" fmla="*/ 33009683 h 1315"/>
                  <a:gd name="T76" fmla="*/ 522057 w 2166"/>
                  <a:gd name="T77" fmla="*/ 36700882 h 1315"/>
                  <a:gd name="T78" fmla="*/ 2249154 w 2166"/>
                  <a:gd name="T79" fmla="*/ 40005467 h 1315"/>
                  <a:gd name="T80" fmla="*/ 4819559 w 2166"/>
                  <a:gd name="T81" fmla="*/ 42712322 h 1315"/>
                  <a:gd name="T82" fmla="*/ 8193190 w 2166"/>
                  <a:gd name="T83" fmla="*/ 44786383 h 1315"/>
                  <a:gd name="T84" fmla="*/ 12048796 w 2166"/>
                  <a:gd name="T85" fmla="*/ 45981658 h 1315"/>
                  <a:gd name="T86" fmla="*/ 73055528 w 2166"/>
                  <a:gd name="T87" fmla="*/ 46227651 h 1315"/>
                  <a:gd name="T88" fmla="*/ 74501455 w 2166"/>
                  <a:gd name="T89" fmla="*/ 45981658 h 1315"/>
                  <a:gd name="T90" fmla="*/ 78517586 w 2166"/>
                  <a:gd name="T91" fmla="*/ 44821444 h 1315"/>
                  <a:gd name="T92" fmla="*/ 81931498 w 2166"/>
                  <a:gd name="T93" fmla="*/ 42782632 h 1315"/>
                  <a:gd name="T94" fmla="*/ 84622345 w 2166"/>
                  <a:gd name="T95" fmla="*/ 39935157 h 1315"/>
                  <a:gd name="T96" fmla="*/ 86349442 w 2166"/>
                  <a:gd name="T97" fmla="*/ 36630571 h 1315"/>
                  <a:gd name="T98" fmla="*/ 86991943 w 2166"/>
                  <a:gd name="T99" fmla="*/ 32834001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chemeClr val="bg1"/>
              </a:solidFill>
              <a:ln w="38100">
                <a:solidFill>
                  <a:srgbClr val="A1006B"/>
                </a:solidFill>
                <a:prstDash val="solid"/>
                <a:round/>
                <a:headEnd/>
                <a:tailEnd/>
              </a:ln>
            </p:spPr>
            <p:txBody>
              <a:bodyPr/>
              <a:lstStyle/>
              <a:p>
                <a:endParaRPr lang="en-US"/>
              </a:p>
            </p:txBody>
          </p:sp>
        </p:grpSp>
        <p:sp>
          <p:nvSpPr>
            <p:cNvPr id="34866" name="TextBox 156"/>
            <p:cNvSpPr txBox="1">
              <a:spLocks noChangeArrowheads="1"/>
            </p:cNvSpPr>
            <p:nvPr/>
          </p:nvSpPr>
          <p:spPr bwMode="auto">
            <a:xfrm>
              <a:off x="5205122" y="2767123"/>
              <a:ext cx="1190096" cy="490189"/>
            </a:xfrm>
            <a:prstGeom prst="rect">
              <a:avLst/>
            </a:prstGeom>
            <a:noFill/>
            <a:ln w="9525">
              <a:noFill/>
              <a:miter lim="800000"/>
              <a:headEnd/>
              <a:tailEnd/>
            </a:ln>
          </p:spPr>
          <p:txBody>
            <a:bodyPr lIns="0" rIns="0"/>
            <a:lstStyle/>
            <a:p>
              <a:pPr algn="ctr">
                <a:lnSpc>
                  <a:spcPct val="85000"/>
                </a:lnSpc>
              </a:pPr>
              <a:r>
                <a:rPr lang="en-US" sz="1200">
                  <a:cs typeface="Arial Unicode MS" pitchFamily="34" charset="-128"/>
                </a:rPr>
                <a:t>Brokered</a:t>
              </a:r>
            </a:p>
            <a:p>
              <a:pPr algn="ctr">
                <a:lnSpc>
                  <a:spcPct val="85000"/>
                </a:lnSpc>
              </a:pPr>
              <a:r>
                <a:rPr lang="en-US" sz="1200">
                  <a:cs typeface="Arial Unicode MS" pitchFamily="34" charset="-128"/>
                </a:rPr>
                <a:t>Cloud Services</a:t>
              </a:r>
            </a:p>
          </p:txBody>
        </p:sp>
      </p:grpSp>
      <p:pic>
        <p:nvPicPr>
          <p:cNvPr id="34835" name="Picture 108" descr="physical.png"/>
          <p:cNvPicPr>
            <a:picLocks noChangeAspect="1"/>
          </p:cNvPicPr>
          <p:nvPr/>
        </p:nvPicPr>
        <p:blipFill>
          <a:blip r:embed="rId4"/>
          <a:srcRect/>
          <a:stretch>
            <a:fillRect/>
          </a:stretch>
        </p:blipFill>
        <p:spPr bwMode="auto">
          <a:xfrm>
            <a:off x="2728913" y="3979863"/>
            <a:ext cx="506412" cy="506412"/>
          </a:xfrm>
          <a:prstGeom prst="rect">
            <a:avLst/>
          </a:prstGeom>
          <a:noFill/>
          <a:ln w="9525">
            <a:noFill/>
            <a:miter lim="800000"/>
            <a:headEnd/>
            <a:tailEnd/>
          </a:ln>
        </p:spPr>
      </p:pic>
      <p:grpSp>
        <p:nvGrpSpPr>
          <p:cNvPr id="7" name="Group 120"/>
          <p:cNvGrpSpPr>
            <a:grpSpLocks/>
          </p:cNvGrpSpPr>
          <p:nvPr/>
        </p:nvGrpSpPr>
        <p:grpSpPr bwMode="auto">
          <a:xfrm>
            <a:off x="2784475" y="3746500"/>
            <a:ext cx="4324350" cy="366713"/>
            <a:chOff x="3131021" y="3993246"/>
            <a:chExt cx="3322838" cy="281141"/>
          </a:xfrm>
        </p:grpSpPr>
        <p:grpSp>
          <p:nvGrpSpPr>
            <p:cNvPr id="34861" name="Group 468"/>
            <p:cNvGrpSpPr>
              <a:grpSpLocks/>
            </p:cNvGrpSpPr>
            <p:nvPr/>
          </p:nvGrpSpPr>
          <p:grpSpPr bwMode="auto">
            <a:xfrm>
              <a:off x="3352197" y="3998692"/>
              <a:ext cx="3101662" cy="275695"/>
              <a:chOff x="3330425" y="3302455"/>
              <a:chExt cx="3101662" cy="275695"/>
            </a:xfrm>
          </p:grpSpPr>
          <p:cxnSp>
            <p:nvCxnSpPr>
              <p:cNvPr id="154" name="Straight Connector 153"/>
              <p:cNvCxnSpPr/>
              <p:nvPr/>
            </p:nvCxnSpPr>
            <p:spPr>
              <a:xfrm flipV="1">
                <a:off x="4186366" y="3301877"/>
                <a:ext cx="2245721" cy="1217"/>
              </a:xfrm>
              <a:prstGeom prst="line">
                <a:avLst/>
              </a:prstGeom>
              <a:ln w="76200">
                <a:solidFill>
                  <a:srgbClr val="A1006B"/>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flipH="1" flipV="1">
                <a:off x="3538796" y="3225781"/>
                <a:ext cx="143613" cy="561125"/>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grpSp>
        <p:cxnSp>
          <p:nvCxnSpPr>
            <p:cNvPr id="153" name="Straight Connector 152"/>
            <p:cNvCxnSpPr/>
            <p:nvPr/>
          </p:nvCxnSpPr>
          <p:spPr>
            <a:xfrm>
              <a:off x="3131021" y="3993246"/>
              <a:ext cx="796554" cy="25559"/>
            </a:xfrm>
            <a:prstGeom prst="line">
              <a:avLst/>
            </a:prstGeom>
            <a:ln w="76200">
              <a:solidFill>
                <a:srgbClr val="A1006B"/>
              </a:solidFill>
            </a:ln>
            <a:effectLst/>
          </p:spPr>
          <p:style>
            <a:lnRef idx="2">
              <a:schemeClr val="accent1"/>
            </a:lnRef>
            <a:fillRef idx="0">
              <a:schemeClr val="accent1"/>
            </a:fillRef>
            <a:effectRef idx="1">
              <a:schemeClr val="accent1"/>
            </a:effectRef>
            <a:fontRef idx="minor">
              <a:schemeClr val="tx1"/>
            </a:fontRef>
          </p:style>
        </p:cxnSp>
      </p:grpSp>
      <p:pic>
        <p:nvPicPr>
          <p:cNvPr id="34837" name="Picture 2" descr="C:\Users\wilda36\AppData\Local\Microsoft\Windows\Temporary Internet Files\Content.IE5\P4KDUAFH\MC900434847[1].png"/>
          <p:cNvPicPr>
            <a:picLocks noChangeAspect="1" noChangeArrowheads="1"/>
          </p:cNvPicPr>
          <p:nvPr/>
        </p:nvPicPr>
        <p:blipFill>
          <a:blip r:embed="rId5">
            <a:grayscl/>
          </a:blip>
          <a:srcRect/>
          <a:stretch>
            <a:fillRect/>
          </a:stretch>
        </p:blipFill>
        <p:spPr bwMode="auto">
          <a:xfrm>
            <a:off x="3576638" y="3217863"/>
            <a:ext cx="1039812" cy="1041400"/>
          </a:xfrm>
          <a:prstGeom prst="rect">
            <a:avLst/>
          </a:prstGeom>
          <a:noFill/>
          <a:ln w="9525">
            <a:noFill/>
            <a:miter lim="800000"/>
            <a:headEnd/>
            <a:tailEnd/>
          </a:ln>
        </p:spPr>
      </p:pic>
      <p:pic>
        <p:nvPicPr>
          <p:cNvPr id="34838" name="Picture 122" descr="virtual.png"/>
          <p:cNvPicPr>
            <a:picLocks noChangeAspect="1"/>
          </p:cNvPicPr>
          <p:nvPr/>
        </p:nvPicPr>
        <p:blipFill>
          <a:blip r:embed="rId6"/>
          <a:srcRect/>
          <a:stretch>
            <a:fillRect/>
          </a:stretch>
        </p:blipFill>
        <p:spPr bwMode="auto">
          <a:xfrm>
            <a:off x="2576513" y="3433763"/>
            <a:ext cx="392112" cy="500062"/>
          </a:xfrm>
          <a:prstGeom prst="rect">
            <a:avLst/>
          </a:prstGeom>
          <a:noFill/>
          <a:ln w="9525">
            <a:noFill/>
            <a:miter lim="800000"/>
            <a:headEnd/>
            <a:tailEnd/>
          </a:ln>
        </p:spPr>
      </p:pic>
      <p:grpSp>
        <p:nvGrpSpPr>
          <p:cNvPr id="9" name="Group 125"/>
          <p:cNvGrpSpPr/>
          <p:nvPr/>
        </p:nvGrpSpPr>
        <p:grpSpPr>
          <a:xfrm>
            <a:off x="2535876" y="3406828"/>
            <a:ext cx="430515" cy="541831"/>
            <a:chOff x="836341" y="4415883"/>
            <a:chExt cx="330783" cy="416312"/>
          </a:xfrm>
          <a:noFill/>
        </p:grpSpPr>
        <p:sp>
          <p:nvSpPr>
            <p:cNvPr id="149" name="Rectangle 148"/>
            <p:cNvSpPr/>
            <p:nvPr/>
          </p:nvSpPr>
          <p:spPr>
            <a:xfrm>
              <a:off x="836341" y="4415883"/>
              <a:ext cx="308518" cy="41631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0" name="Picture 149" descr="purplevirtual.png"/>
            <p:cNvPicPr>
              <a:picLocks noChangeAspect="1"/>
            </p:cNvPicPr>
            <p:nvPr/>
          </p:nvPicPr>
          <p:blipFill>
            <a:blip r:embed="rId7"/>
            <a:stretch>
              <a:fillRect/>
            </a:stretch>
          </p:blipFill>
          <p:spPr>
            <a:xfrm>
              <a:off x="866257" y="4435972"/>
              <a:ext cx="300867" cy="384048"/>
            </a:xfrm>
            <a:prstGeom prst="rect">
              <a:avLst/>
            </a:prstGeom>
            <a:grpFill/>
          </p:spPr>
        </p:pic>
      </p:grpSp>
      <p:pic>
        <p:nvPicPr>
          <p:cNvPr id="34840" name="Picture 126" descr="server_purple.png"/>
          <p:cNvPicPr>
            <a:picLocks noChangeAspect="1"/>
          </p:cNvPicPr>
          <p:nvPr/>
        </p:nvPicPr>
        <p:blipFill>
          <a:blip r:embed="rId8"/>
          <a:srcRect/>
          <a:stretch>
            <a:fillRect/>
          </a:stretch>
        </p:blipFill>
        <p:spPr bwMode="auto">
          <a:xfrm>
            <a:off x="2733675" y="3979863"/>
            <a:ext cx="501650" cy="500062"/>
          </a:xfrm>
          <a:prstGeom prst="rect">
            <a:avLst/>
          </a:prstGeom>
          <a:noFill/>
          <a:ln w="9525">
            <a:noFill/>
            <a:miter lim="800000"/>
            <a:headEnd/>
            <a:tailEnd/>
          </a:ln>
        </p:spPr>
      </p:pic>
      <p:grpSp>
        <p:nvGrpSpPr>
          <p:cNvPr id="10" name="Group 127"/>
          <p:cNvGrpSpPr>
            <a:grpSpLocks/>
          </p:cNvGrpSpPr>
          <p:nvPr/>
        </p:nvGrpSpPr>
        <p:grpSpPr bwMode="auto">
          <a:xfrm>
            <a:off x="5089525" y="3397250"/>
            <a:ext cx="1419225" cy="806450"/>
            <a:chOff x="4853193" y="2928257"/>
            <a:chExt cx="1090407" cy="619347"/>
          </a:xfrm>
        </p:grpSpPr>
        <p:sp>
          <p:nvSpPr>
            <p:cNvPr id="34859" name="Freeform 13"/>
            <p:cNvSpPr>
              <a:spLocks/>
            </p:cNvSpPr>
            <p:nvPr/>
          </p:nvSpPr>
          <p:spPr bwMode="auto">
            <a:xfrm>
              <a:off x="4853193" y="2928257"/>
              <a:ext cx="1090407" cy="619347"/>
            </a:xfrm>
            <a:custGeom>
              <a:avLst/>
              <a:gdLst>
                <a:gd name="T0" fmla="*/ 548425390 w 2166"/>
                <a:gd name="T1" fmla="*/ 200976437 h 1315"/>
                <a:gd name="T2" fmla="*/ 544877290 w 2166"/>
                <a:gd name="T3" fmla="*/ 183230151 h 1315"/>
                <a:gd name="T4" fmla="*/ 536767706 w 2166"/>
                <a:gd name="T5" fmla="*/ 166371202 h 1315"/>
                <a:gd name="T6" fmla="*/ 525363116 w 2166"/>
                <a:gd name="T7" fmla="*/ 151952432 h 1315"/>
                <a:gd name="T8" fmla="*/ 510663772 w 2166"/>
                <a:gd name="T9" fmla="*/ 140195205 h 1315"/>
                <a:gd name="T10" fmla="*/ 493176995 w 2166"/>
                <a:gd name="T11" fmla="*/ 130878629 h 1315"/>
                <a:gd name="T12" fmla="*/ 490135838 w 2166"/>
                <a:gd name="T13" fmla="*/ 114906988 h 1315"/>
                <a:gd name="T14" fmla="*/ 479745260 w 2166"/>
                <a:gd name="T15" fmla="*/ 93167681 h 1315"/>
                <a:gd name="T16" fmla="*/ 463272370 w 2166"/>
                <a:gd name="T17" fmla="*/ 75421394 h 1315"/>
                <a:gd name="T18" fmla="*/ 441477328 w 2166"/>
                <a:gd name="T19" fmla="*/ 62111797 h 1315"/>
                <a:gd name="T20" fmla="*/ 415880967 w 2166"/>
                <a:gd name="T21" fmla="*/ 54126213 h 1315"/>
                <a:gd name="T22" fmla="*/ 397127082 w 2166"/>
                <a:gd name="T23" fmla="*/ 52573371 h 1315"/>
                <a:gd name="T24" fmla="*/ 378372695 w 2166"/>
                <a:gd name="T25" fmla="*/ 54126213 h 1315"/>
                <a:gd name="T26" fmla="*/ 369756167 w 2166"/>
                <a:gd name="T27" fmla="*/ 49467689 h 1315"/>
                <a:gd name="T28" fmla="*/ 358351703 w 2166"/>
                <a:gd name="T29" fmla="*/ 33052409 h 1315"/>
                <a:gd name="T30" fmla="*/ 343652863 w 2166"/>
                <a:gd name="T31" fmla="*/ 19299135 h 1315"/>
                <a:gd name="T32" fmla="*/ 325405921 w 2166"/>
                <a:gd name="T33" fmla="*/ 8651077 h 1315"/>
                <a:gd name="T34" fmla="*/ 304371044 w 2166"/>
                <a:gd name="T35" fmla="*/ 2218346 h 1315"/>
                <a:gd name="T36" fmla="*/ 281815839 w 2166"/>
                <a:gd name="T37" fmla="*/ 0 h 1315"/>
                <a:gd name="T38" fmla="*/ 266103111 w 2166"/>
                <a:gd name="T39" fmla="*/ 1109173 h 1315"/>
                <a:gd name="T40" fmla="*/ 244307504 w 2166"/>
                <a:gd name="T41" fmla="*/ 6433201 h 1315"/>
                <a:gd name="T42" fmla="*/ 224793456 w 2166"/>
                <a:gd name="T43" fmla="*/ 16415287 h 1315"/>
                <a:gd name="T44" fmla="*/ 208320565 w 2166"/>
                <a:gd name="T45" fmla="*/ 29724884 h 1315"/>
                <a:gd name="T46" fmla="*/ 196155938 w 2166"/>
                <a:gd name="T47" fmla="*/ 45696503 h 1315"/>
                <a:gd name="T48" fmla="*/ 190073624 w 2166"/>
                <a:gd name="T49" fmla="*/ 57896928 h 1315"/>
                <a:gd name="T50" fmla="*/ 170812796 w 2166"/>
                <a:gd name="T51" fmla="*/ 54791716 h 1315"/>
                <a:gd name="T52" fmla="*/ 154846345 w 2166"/>
                <a:gd name="T53" fmla="*/ 55235385 h 1315"/>
                <a:gd name="T54" fmla="*/ 128996732 w 2166"/>
                <a:gd name="T55" fmla="*/ 60558941 h 1315"/>
                <a:gd name="T56" fmla="*/ 106441024 w 2166"/>
                <a:gd name="T57" fmla="*/ 71207011 h 1315"/>
                <a:gd name="T58" fmla="*/ 88194083 w 2166"/>
                <a:gd name="T59" fmla="*/ 86734952 h 1315"/>
                <a:gd name="T60" fmla="*/ 75269293 w 2166"/>
                <a:gd name="T61" fmla="*/ 106255444 h 1315"/>
                <a:gd name="T62" fmla="*/ 68173092 w 2166"/>
                <a:gd name="T63" fmla="*/ 128216615 h 1315"/>
                <a:gd name="T64" fmla="*/ 53980676 w 2166"/>
                <a:gd name="T65" fmla="*/ 133318808 h 1315"/>
                <a:gd name="T66" fmla="*/ 34719848 w 2166"/>
                <a:gd name="T67" fmla="*/ 143966391 h 1315"/>
                <a:gd name="T68" fmla="*/ 19007112 w 2166"/>
                <a:gd name="T69" fmla="*/ 157941492 h 1315"/>
                <a:gd name="T70" fmla="*/ 7856366 w 2166"/>
                <a:gd name="T71" fmla="*/ 175022275 h 1315"/>
                <a:gd name="T72" fmla="*/ 1267107 w 2166"/>
                <a:gd name="T73" fmla="*/ 194543238 h 1315"/>
                <a:gd name="T74" fmla="*/ 0 w 2166"/>
                <a:gd name="T75" fmla="*/ 208296504 h 1315"/>
                <a:gd name="T76" fmla="*/ 3294378 w 2166"/>
                <a:gd name="T77" fmla="*/ 231588652 h 1315"/>
                <a:gd name="T78" fmla="*/ 14191901 w 2166"/>
                <a:gd name="T79" fmla="*/ 252440209 h 1315"/>
                <a:gd name="T80" fmla="*/ 30411576 w 2166"/>
                <a:gd name="T81" fmla="*/ 269520993 h 1315"/>
                <a:gd name="T82" fmla="*/ 51700185 w 2166"/>
                <a:gd name="T83" fmla="*/ 282609226 h 1315"/>
                <a:gd name="T84" fmla="*/ 76029456 w 2166"/>
                <a:gd name="T85" fmla="*/ 290151127 h 1315"/>
                <a:gd name="T86" fmla="*/ 460991376 w 2166"/>
                <a:gd name="T87" fmla="*/ 291703969 h 1315"/>
                <a:gd name="T88" fmla="*/ 470114847 w 2166"/>
                <a:gd name="T89" fmla="*/ 290151127 h 1315"/>
                <a:gd name="T90" fmla="*/ 495457988 w 2166"/>
                <a:gd name="T91" fmla="*/ 282831061 h 1315"/>
                <a:gd name="T92" fmla="*/ 516999809 w 2166"/>
                <a:gd name="T93" fmla="*/ 269964662 h 1315"/>
                <a:gd name="T94" fmla="*/ 533979769 w 2166"/>
                <a:gd name="T95" fmla="*/ 251996540 h 1315"/>
                <a:gd name="T96" fmla="*/ 544877290 w 2166"/>
                <a:gd name="T97" fmla="*/ 231144983 h 1315"/>
                <a:gd name="T98" fmla="*/ 548932334 w 2166"/>
                <a:gd name="T99" fmla="*/ 207187331 h 13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6"/>
                <a:gd name="T151" fmla="*/ 0 h 1315"/>
                <a:gd name="T152" fmla="*/ 2166 w 2166"/>
                <a:gd name="T153" fmla="*/ 1315 h 13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6" h="1315">
                  <a:moveTo>
                    <a:pt x="2166" y="934"/>
                  </a:moveTo>
                  <a:lnTo>
                    <a:pt x="2166" y="934"/>
                  </a:lnTo>
                  <a:lnTo>
                    <a:pt x="2164" y="906"/>
                  </a:lnTo>
                  <a:lnTo>
                    <a:pt x="2162" y="879"/>
                  </a:lnTo>
                  <a:lnTo>
                    <a:pt x="2157" y="851"/>
                  </a:lnTo>
                  <a:lnTo>
                    <a:pt x="2150" y="826"/>
                  </a:lnTo>
                  <a:lnTo>
                    <a:pt x="2142" y="800"/>
                  </a:lnTo>
                  <a:lnTo>
                    <a:pt x="2130" y="774"/>
                  </a:lnTo>
                  <a:lnTo>
                    <a:pt x="2118" y="750"/>
                  </a:lnTo>
                  <a:lnTo>
                    <a:pt x="2104" y="728"/>
                  </a:lnTo>
                  <a:lnTo>
                    <a:pt x="2090" y="705"/>
                  </a:lnTo>
                  <a:lnTo>
                    <a:pt x="2073" y="685"/>
                  </a:lnTo>
                  <a:lnTo>
                    <a:pt x="2054" y="666"/>
                  </a:lnTo>
                  <a:lnTo>
                    <a:pt x="2035" y="649"/>
                  </a:lnTo>
                  <a:lnTo>
                    <a:pt x="2015" y="632"/>
                  </a:lnTo>
                  <a:lnTo>
                    <a:pt x="1992" y="616"/>
                  </a:lnTo>
                  <a:lnTo>
                    <a:pt x="1970" y="602"/>
                  </a:lnTo>
                  <a:lnTo>
                    <a:pt x="1946" y="590"/>
                  </a:lnTo>
                  <a:lnTo>
                    <a:pt x="1943" y="553"/>
                  </a:lnTo>
                  <a:lnTo>
                    <a:pt x="1934" y="518"/>
                  </a:lnTo>
                  <a:lnTo>
                    <a:pt x="1924" y="484"/>
                  </a:lnTo>
                  <a:lnTo>
                    <a:pt x="1910" y="451"/>
                  </a:lnTo>
                  <a:lnTo>
                    <a:pt x="1893" y="420"/>
                  </a:lnTo>
                  <a:lnTo>
                    <a:pt x="1874" y="391"/>
                  </a:lnTo>
                  <a:lnTo>
                    <a:pt x="1852" y="364"/>
                  </a:lnTo>
                  <a:lnTo>
                    <a:pt x="1828" y="340"/>
                  </a:lnTo>
                  <a:lnTo>
                    <a:pt x="1800" y="317"/>
                  </a:lnTo>
                  <a:lnTo>
                    <a:pt x="1771" y="297"/>
                  </a:lnTo>
                  <a:lnTo>
                    <a:pt x="1742" y="280"/>
                  </a:lnTo>
                  <a:lnTo>
                    <a:pt x="1709" y="264"/>
                  </a:lnTo>
                  <a:lnTo>
                    <a:pt x="1675" y="252"/>
                  </a:lnTo>
                  <a:lnTo>
                    <a:pt x="1641" y="244"/>
                  </a:lnTo>
                  <a:lnTo>
                    <a:pt x="1604" y="238"/>
                  </a:lnTo>
                  <a:lnTo>
                    <a:pt x="1567" y="237"/>
                  </a:lnTo>
                  <a:lnTo>
                    <a:pt x="1543" y="238"/>
                  </a:lnTo>
                  <a:lnTo>
                    <a:pt x="1517" y="240"/>
                  </a:lnTo>
                  <a:lnTo>
                    <a:pt x="1493" y="244"/>
                  </a:lnTo>
                  <a:lnTo>
                    <a:pt x="1469" y="250"/>
                  </a:lnTo>
                  <a:lnTo>
                    <a:pt x="1459" y="223"/>
                  </a:lnTo>
                  <a:lnTo>
                    <a:pt x="1445" y="197"/>
                  </a:lnTo>
                  <a:lnTo>
                    <a:pt x="1431" y="173"/>
                  </a:lnTo>
                  <a:lnTo>
                    <a:pt x="1414" y="149"/>
                  </a:lnTo>
                  <a:lnTo>
                    <a:pt x="1397" y="127"/>
                  </a:lnTo>
                  <a:lnTo>
                    <a:pt x="1376" y="106"/>
                  </a:lnTo>
                  <a:lnTo>
                    <a:pt x="1356" y="87"/>
                  </a:lnTo>
                  <a:lnTo>
                    <a:pt x="1333" y="70"/>
                  </a:lnTo>
                  <a:lnTo>
                    <a:pt x="1309" y="55"/>
                  </a:lnTo>
                  <a:lnTo>
                    <a:pt x="1284" y="39"/>
                  </a:lnTo>
                  <a:lnTo>
                    <a:pt x="1258" y="27"/>
                  </a:lnTo>
                  <a:lnTo>
                    <a:pt x="1230" y="19"/>
                  </a:lnTo>
                  <a:lnTo>
                    <a:pt x="1201" y="10"/>
                  </a:lnTo>
                  <a:lnTo>
                    <a:pt x="1172" y="3"/>
                  </a:lnTo>
                  <a:lnTo>
                    <a:pt x="1143" y="0"/>
                  </a:lnTo>
                  <a:lnTo>
                    <a:pt x="1112" y="0"/>
                  </a:lnTo>
                  <a:lnTo>
                    <a:pt x="1081" y="0"/>
                  </a:lnTo>
                  <a:lnTo>
                    <a:pt x="1050" y="5"/>
                  </a:lnTo>
                  <a:lnTo>
                    <a:pt x="1021" y="10"/>
                  </a:lnTo>
                  <a:lnTo>
                    <a:pt x="992" y="19"/>
                  </a:lnTo>
                  <a:lnTo>
                    <a:pt x="964" y="29"/>
                  </a:lnTo>
                  <a:lnTo>
                    <a:pt x="937" y="43"/>
                  </a:lnTo>
                  <a:lnTo>
                    <a:pt x="911" y="57"/>
                  </a:lnTo>
                  <a:lnTo>
                    <a:pt x="887" y="74"/>
                  </a:lnTo>
                  <a:lnTo>
                    <a:pt x="863" y="91"/>
                  </a:lnTo>
                  <a:lnTo>
                    <a:pt x="842" y="111"/>
                  </a:lnTo>
                  <a:lnTo>
                    <a:pt x="822" y="134"/>
                  </a:lnTo>
                  <a:lnTo>
                    <a:pt x="805" y="156"/>
                  </a:lnTo>
                  <a:lnTo>
                    <a:pt x="788" y="180"/>
                  </a:lnTo>
                  <a:lnTo>
                    <a:pt x="774" y="206"/>
                  </a:lnTo>
                  <a:lnTo>
                    <a:pt x="762" y="233"/>
                  </a:lnTo>
                  <a:lnTo>
                    <a:pt x="750" y="261"/>
                  </a:lnTo>
                  <a:lnTo>
                    <a:pt x="726" y="256"/>
                  </a:lnTo>
                  <a:lnTo>
                    <a:pt x="700" y="250"/>
                  </a:lnTo>
                  <a:lnTo>
                    <a:pt x="674" y="247"/>
                  </a:lnTo>
                  <a:lnTo>
                    <a:pt x="647" y="247"/>
                  </a:lnTo>
                  <a:lnTo>
                    <a:pt x="611" y="249"/>
                  </a:lnTo>
                  <a:lnTo>
                    <a:pt x="576" y="254"/>
                  </a:lnTo>
                  <a:lnTo>
                    <a:pt x="542" y="261"/>
                  </a:lnTo>
                  <a:lnTo>
                    <a:pt x="509" y="273"/>
                  </a:lnTo>
                  <a:lnTo>
                    <a:pt x="479" y="287"/>
                  </a:lnTo>
                  <a:lnTo>
                    <a:pt x="449" y="302"/>
                  </a:lnTo>
                  <a:lnTo>
                    <a:pt x="420" y="321"/>
                  </a:lnTo>
                  <a:lnTo>
                    <a:pt x="394" y="343"/>
                  </a:lnTo>
                  <a:lnTo>
                    <a:pt x="370" y="365"/>
                  </a:lnTo>
                  <a:lnTo>
                    <a:pt x="348" y="391"/>
                  </a:lnTo>
                  <a:lnTo>
                    <a:pt x="329" y="419"/>
                  </a:lnTo>
                  <a:lnTo>
                    <a:pt x="312" y="448"/>
                  </a:lnTo>
                  <a:lnTo>
                    <a:pt x="297" y="479"/>
                  </a:lnTo>
                  <a:lnTo>
                    <a:pt x="285" y="510"/>
                  </a:lnTo>
                  <a:lnTo>
                    <a:pt x="276" y="544"/>
                  </a:lnTo>
                  <a:lnTo>
                    <a:pt x="269" y="578"/>
                  </a:lnTo>
                  <a:lnTo>
                    <a:pt x="242" y="589"/>
                  </a:lnTo>
                  <a:lnTo>
                    <a:pt x="213" y="601"/>
                  </a:lnTo>
                  <a:lnTo>
                    <a:pt x="187" y="614"/>
                  </a:lnTo>
                  <a:lnTo>
                    <a:pt x="161" y="630"/>
                  </a:lnTo>
                  <a:lnTo>
                    <a:pt x="137" y="649"/>
                  </a:lnTo>
                  <a:lnTo>
                    <a:pt x="115" y="668"/>
                  </a:lnTo>
                  <a:lnTo>
                    <a:pt x="94" y="688"/>
                  </a:lnTo>
                  <a:lnTo>
                    <a:pt x="75" y="712"/>
                  </a:lnTo>
                  <a:lnTo>
                    <a:pt x="58" y="736"/>
                  </a:lnTo>
                  <a:lnTo>
                    <a:pt x="44" y="762"/>
                  </a:lnTo>
                  <a:lnTo>
                    <a:pt x="31" y="789"/>
                  </a:lnTo>
                  <a:lnTo>
                    <a:pt x="20" y="817"/>
                  </a:lnTo>
                  <a:lnTo>
                    <a:pt x="10" y="846"/>
                  </a:lnTo>
                  <a:lnTo>
                    <a:pt x="5" y="877"/>
                  </a:lnTo>
                  <a:lnTo>
                    <a:pt x="1" y="908"/>
                  </a:lnTo>
                  <a:lnTo>
                    <a:pt x="0" y="939"/>
                  </a:lnTo>
                  <a:lnTo>
                    <a:pt x="1" y="975"/>
                  </a:lnTo>
                  <a:lnTo>
                    <a:pt x="7" y="1011"/>
                  </a:lnTo>
                  <a:lnTo>
                    <a:pt x="13" y="1044"/>
                  </a:lnTo>
                  <a:lnTo>
                    <a:pt x="25" y="1076"/>
                  </a:lnTo>
                  <a:lnTo>
                    <a:pt x="39" y="1109"/>
                  </a:lnTo>
                  <a:lnTo>
                    <a:pt x="56" y="1138"/>
                  </a:lnTo>
                  <a:lnTo>
                    <a:pt x="75" y="1165"/>
                  </a:lnTo>
                  <a:lnTo>
                    <a:pt x="96" y="1191"/>
                  </a:lnTo>
                  <a:lnTo>
                    <a:pt x="120" y="1215"/>
                  </a:lnTo>
                  <a:lnTo>
                    <a:pt x="146" y="1237"/>
                  </a:lnTo>
                  <a:lnTo>
                    <a:pt x="173" y="1256"/>
                  </a:lnTo>
                  <a:lnTo>
                    <a:pt x="204" y="1274"/>
                  </a:lnTo>
                  <a:lnTo>
                    <a:pt x="235" y="1287"/>
                  </a:lnTo>
                  <a:lnTo>
                    <a:pt x="267" y="1299"/>
                  </a:lnTo>
                  <a:lnTo>
                    <a:pt x="300" y="1308"/>
                  </a:lnTo>
                  <a:lnTo>
                    <a:pt x="336" y="1313"/>
                  </a:lnTo>
                  <a:lnTo>
                    <a:pt x="336" y="1315"/>
                  </a:lnTo>
                  <a:lnTo>
                    <a:pt x="1819" y="1315"/>
                  </a:lnTo>
                  <a:lnTo>
                    <a:pt x="1819" y="1313"/>
                  </a:lnTo>
                  <a:lnTo>
                    <a:pt x="1855" y="1308"/>
                  </a:lnTo>
                  <a:lnTo>
                    <a:pt x="1889" y="1301"/>
                  </a:lnTo>
                  <a:lnTo>
                    <a:pt x="1924" y="1289"/>
                  </a:lnTo>
                  <a:lnTo>
                    <a:pt x="1955" y="1275"/>
                  </a:lnTo>
                  <a:lnTo>
                    <a:pt x="1986" y="1258"/>
                  </a:lnTo>
                  <a:lnTo>
                    <a:pt x="2015" y="1237"/>
                  </a:lnTo>
                  <a:lnTo>
                    <a:pt x="2040" y="1217"/>
                  </a:lnTo>
                  <a:lnTo>
                    <a:pt x="2066" y="1191"/>
                  </a:lnTo>
                  <a:lnTo>
                    <a:pt x="2087" y="1165"/>
                  </a:lnTo>
                  <a:lnTo>
                    <a:pt x="2107" y="1136"/>
                  </a:lnTo>
                  <a:lnTo>
                    <a:pt x="2125" y="1107"/>
                  </a:lnTo>
                  <a:lnTo>
                    <a:pt x="2138" y="1074"/>
                  </a:lnTo>
                  <a:lnTo>
                    <a:pt x="2150" y="1042"/>
                  </a:lnTo>
                  <a:lnTo>
                    <a:pt x="2159" y="1007"/>
                  </a:lnTo>
                  <a:lnTo>
                    <a:pt x="2164" y="971"/>
                  </a:lnTo>
                  <a:lnTo>
                    <a:pt x="2166" y="934"/>
                  </a:lnTo>
                  <a:close/>
                </a:path>
              </a:pathLst>
            </a:custGeom>
            <a:solidFill>
              <a:srgbClr val="A1006B"/>
            </a:solidFill>
            <a:ln w="14">
              <a:noFill/>
              <a:prstDash val="solid"/>
              <a:round/>
              <a:headEnd/>
              <a:tailEnd/>
            </a:ln>
          </p:spPr>
          <p:txBody>
            <a:bodyPr/>
            <a:lstStyle/>
            <a:p>
              <a:endParaRPr lang="en-US"/>
            </a:p>
          </p:txBody>
        </p:sp>
        <p:sp>
          <p:nvSpPr>
            <p:cNvPr id="34860" name="TextBox 144"/>
            <p:cNvSpPr txBox="1">
              <a:spLocks noChangeArrowheads="1"/>
            </p:cNvSpPr>
            <p:nvPr/>
          </p:nvSpPr>
          <p:spPr bwMode="auto">
            <a:xfrm>
              <a:off x="4917094" y="3181854"/>
              <a:ext cx="979715" cy="324926"/>
            </a:xfrm>
            <a:prstGeom prst="rect">
              <a:avLst/>
            </a:prstGeom>
            <a:noFill/>
            <a:ln w="9525">
              <a:noFill/>
              <a:miter lim="800000"/>
              <a:headEnd/>
              <a:tailEnd/>
            </a:ln>
          </p:spPr>
          <p:txBody>
            <a:bodyPr lIns="0" rIns="0"/>
            <a:lstStyle/>
            <a:p>
              <a:pPr algn="ctr">
                <a:lnSpc>
                  <a:spcPct val="85000"/>
                </a:lnSpc>
              </a:pPr>
              <a:r>
                <a:rPr lang="en-US" sz="1400">
                  <a:solidFill>
                    <a:schemeClr val="bg1"/>
                  </a:solidFill>
                  <a:cs typeface="Arial Unicode MS" pitchFamily="34" charset="-128"/>
                </a:rPr>
                <a:t>Private/</a:t>
              </a:r>
              <a:r>
                <a:rPr lang="en-US" sz="1400" b="1">
                  <a:solidFill>
                    <a:schemeClr val="bg1"/>
                  </a:solidFill>
                  <a:cs typeface="Arial Unicode MS" pitchFamily="34" charset="-128"/>
                </a:rPr>
                <a:t>Hybrid</a:t>
              </a:r>
              <a:r>
                <a:rPr lang="en-US" sz="1400">
                  <a:solidFill>
                    <a:schemeClr val="bg1"/>
                  </a:solidFill>
                  <a:cs typeface="Arial Unicode MS" pitchFamily="34" charset="-128"/>
                </a:rPr>
                <a:t> </a:t>
              </a:r>
            </a:p>
            <a:p>
              <a:pPr algn="ctr">
                <a:lnSpc>
                  <a:spcPct val="85000"/>
                </a:lnSpc>
              </a:pPr>
              <a:r>
                <a:rPr lang="en-US" sz="1400">
                  <a:solidFill>
                    <a:schemeClr val="bg1"/>
                  </a:solidFill>
                  <a:cs typeface="Arial Unicode MS" pitchFamily="34" charset="-128"/>
                </a:rPr>
                <a:t>Cloud Services</a:t>
              </a:r>
            </a:p>
          </p:txBody>
        </p:sp>
      </p:grpSp>
      <p:sp>
        <p:nvSpPr>
          <p:cNvPr id="138" name="Rectangle 137"/>
          <p:cNvSpPr/>
          <p:nvPr/>
        </p:nvSpPr>
        <p:spPr>
          <a:xfrm>
            <a:off x="4725988" y="1284288"/>
            <a:ext cx="1019175" cy="285750"/>
          </a:xfrm>
          <a:prstGeom prst="rect">
            <a:avLst/>
          </a:prstGeom>
          <a:solidFill>
            <a:srgbClr val="A1006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43" name="Title 110"/>
          <p:cNvSpPr>
            <a:spLocks noGrp="1"/>
          </p:cNvSpPr>
          <p:nvPr>
            <p:ph type="title"/>
          </p:nvPr>
        </p:nvSpPr>
        <p:spPr>
          <a:xfrm>
            <a:off x="533400" y="68263"/>
            <a:ext cx="8439150" cy="731837"/>
          </a:xfrm>
        </p:spPr>
        <p:txBody>
          <a:bodyPr/>
          <a:lstStyle/>
          <a:p>
            <a:pPr eaLnBrk="1" hangingPunct="1"/>
            <a:r>
              <a:rPr lang="en-US" sz="2300" smtClean="0">
                <a:solidFill>
                  <a:srgbClr val="D9D9D9"/>
                </a:solidFill>
                <a:latin typeface="Arial" charset="0"/>
                <a:cs typeface="FS Joey"/>
              </a:rPr>
              <a:t>CA helps you </a:t>
            </a:r>
            <a:r>
              <a:rPr lang="en-US" sz="2300" smtClean="0">
                <a:latin typeface="Arial" charset="0"/>
                <a:cs typeface="FS Joey"/>
              </a:rPr>
              <a:t>USE</a:t>
            </a:r>
            <a:r>
              <a:rPr lang="en-US" sz="2300" smtClean="0">
                <a:solidFill>
                  <a:srgbClr val="D9D9D9"/>
                </a:solidFill>
                <a:latin typeface="Arial" charset="0"/>
                <a:cs typeface="FS Joey"/>
              </a:rPr>
              <a:t> and </a:t>
            </a:r>
            <a:r>
              <a:rPr lang="en-US" sz="2300" smtClean="0">
                <a:latin typeface="Arial" charset="0"/>
                <a:cs typeface="FS Joey"/>
              </a:rPr>
              <a:t>PROVIDE</a:t>
            </a:r>
            <a:r>
              <a:rPr lang="en-US" sz="2300" smtClean="0">
                <a:solidFill>
                  <a:srgbClr val="D9D9D9"/>
                </a:solidFill>
                <a:latin typeface="Arial" charset="0"/>
                <a:cs typeface="FS Joey"/>
              </a:rPr>
              <a:t> cloud and traditional services and </a:t>
            </a:r>
            <a:r>
              <a:rPr lang="en-US" sz="2300" smtClean="0">
                <a:latin typeface="Arial" charset="0"/>
                <a:cs typeface="FS Joey"/>
              </a:rPr>
              <a:t>TRANSFORM</a:t>
            </a:r>
            <a:r>
              <a:rPr lang="en-US" sz="2300" smtClean="0">
                <a:solidFill>
                  <a:srgbClr val="D9D9D9"/>
                </a:solidFill>
                <a:latin typeface="Arial" charset="0"/>
                <a:cs typeface="FS Joey"/>
              </a:rPr>
              <a:t> for agility, efficiency and innovation</a:t>
            </a:r>
          </a:p>
        </p:txBody>
      </p:sp>
      <p:sp>
        <p:nvSpPr>
          <p:cNvPr id="27677" name="Slide Number Placeholder 3"/>
          <p:cNvSpPr>
            <a:spLocks noGrp="1"/>
          </p:cNvSpPr>
          <p:nvPr>
            <p:ph type="sldNum" sz="quarter" idx="10"/>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13F7A146-BB7C-4803-B613-0DD1839CE8E8}" type="slidenum">
              <a:rPr lang="en-US" smtClean="0">
                <a:cs typeface="Arial Unicode MS" pitchFamily="34" charset="-128"/>
              </a:rPr>
              <a:pPr fontAlgn="base">
                <a:spcBef>
                  <a:spcPct val="0"/>
                </a:spcBef>
                <a:spcAft>
                  <a:spcPct val="0"/>
                </a:spcAft>
                <a:defRPr/>
              </a:pPr>
              <a:t>6</a:t>
            </a:fld>
            <a:endParaRPr lang="en-US" smtClean="0">
              <a:cs typeface="Arial Unicode MS" pitchFamily="34" charset="-128"/>
            </a:endParaRPr>
          </a:p>
        </p:txBody>
      </p:sp>
      <p:sp>
        <p:nvSpPr>
          <p:cNvPr id="152" name="TextBox 151"/>
          <p:cNvSpPr txBox="1">
            <a:spLocks noChangeArrowheads="1"/>
          </p:cNvSpPr>
          <p:nvPr/>
        </p:nvSpPr>
        <p:spPr bwMode="auto">
          <a:xfrm>
            <a:off x="4754563" y="1254125"/>
            <a:ext cx="4075112" cy="723900"/>
          </a:xfrm>
          <a:prstGeom prst="rect">
            <a:avLst/>
          </a:prstGeom>
          <a:noFill/>
          <a:ln w="9525">
            <a:noFill/>
            <a:miter lim="800000"/>
            <a:headEnd/>
            <a:tailEnd/>
          </a:ln>
        </p:spPr>
        <p:txBody>
          <a:bodyPr>
            <a:spAutoFit/>
          </a:bodyPr>
          <a:lstStyle/>
          <a:p>
            <a:pPr>
              <a:lnSpc>
                <a:spcPct val="90000"/>
              </a:lnSpc>
            </a:pPr>
            <a:r>
              <a:rPr lang="en-US" b="1">
                <a:solidFill>
                  <a:schemeClr val="bg1"/>
                </a:solidFill>
                <a:cs typeface="Arial Unicode MS" pitchFamily="34" charset="-128"/>
              </a:rPr>
              <a:t>Provide </a:t>
            </a:r>
            <a:r>
              <a:rPr lang="en-US" sz="1400" b="1">
                <a:solidFill>
                  <a:schemeClr val="bg1"/>
                </a:solidFill>
                <a:cs typeface="Arial Unicode MS" pitchFamily="34" charset="-128"/>
              </a:rPr>
              <a:t> agile private/hybrid cloud services</a:t>
            </a:r>
            <a:endParaRPr lang="en-US" sz="1400">
              <a:solidFill>
                <a:schemeClr val="bg1"/>
              </a:solidFill>
              <a:cs typeface="Arial Unicode MS" pitchFamily="34" charset="-128"/>
            </a:endParaRPr>
          </a:p>
          <a:p>
            <a:pPr>
              <a:lnSpc>
                <a:spcPct val="90000"/>
              </a:lnSpc>
            </a:pPr>
            <a:r>
              <a:rPr lang="en-US" sz="1400">
                <a:solidFill>
                  <a:schemeClr val="bg1"/>
                </a:solidFill>
                <a:cs typeface="Arial Unicode MS" pitchFamily="34" charset="-128"/>
              </a:rPr>
              <a:t>Extend virtualization with application-centric self-service automation, security and management</a:t>
            </a:r>
          </a:p>
        </p:txBody>
      </p:sp>
      <p:sp>
        <p:nvSpPr>
          <p:cNvPr id="137" name="Rectangle 136"/>
          <p:cNvSpPr/>
          <p:nvPr/>
        </p:nvSpPr>
        <p:spPr>
          <a:xfrm>
            <a:off x="561975" y="1303338"/>
            <a:ext cx="571500" cy="285750"/>
          </a:xfrm>
          <a:prstGeom prst="rect">
            <a:avLst/>
          </a:prstGeom>
          <a:solidFill>
            <a:srgbClr val="A1006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TextBox 140"/>
          <p:cNvSpPr txBox="1">
            <a:spLocks noChangeArrowheads="1"/>
          </p:cNvSpPr>
          <p:nvPr/>
        </p:nvSpPr>
        <p:spPr bwMode="auto">
          <a:xfrm>
            <a:off x="581025" y="1273175"/>
            <a:ext cx="4030663" cy="752475"/>
          </a:xfrm>
          <a:prstGeom prst="rect">
            <a:avLst/>
          </a:prstGeom>
          <a:noFill/>
          <a:ln w="9525">
            <a:noFill/>
            <a:miter lim="800000"/>
            <a:headEnd/>
            <a:tailEnd/>
          </a:ln>
        </p:spPr>
        <p:txBody>
          <a:bodyPr>
            <a:spAutoFit/>
          </a:bodyPr>
          <a:lstStyle/>
          <a:p>
            <a:pPr>
              <a:lnSpc>
                <a:spcPct val="90000"/>
              </a:lnSpc>
            </a:pPr>
            <a:r>
              <a:rPr lang="en-US" b="1">
                <a:solidFill>
                  <a:schemeClr val="bg1"/>
                </a:solidFill>
                <a:cs typeface="Arial Unicode MS" pitchFamily="34" charset="-128"/>
              </a:rPr>
              <a:t>Use </a:t>
            </a:r>
            <a:r>
              <a:rPr lang="en-US" sz="1500" b="1">
                <a:solidFill>
                  <a:schemeClr val="bg1"/>
                </a:solidFill>
                <a:cs typeface="Arial Unicode MS" pitchFamily="34" charset="-128"/>
              </a:rPr>
              <a:t> public cloud with greater confidence</a:t>
            </a:r>
          </a:p>
          <a:p>
            <a:pPr>
              <a:lnSpc>
                <a:spcPct val="90000"/>
              </a:lnSpc>
            </a:pPr>
            <a:r>
              <a:rPr lang="en-US" sz="1500">
                <a:solidFill>
                  <a:schemeClr val="bg1"/>
                </a:solidFill>
                <a:cs typeface="Arial Unicode MS" pitchFamily="34" charset="-128"/>
              </a:rPr>
              <a:t>Secure, monitor, and incorporate public cloud services into your management processes</a:t>
            </a:r>
          </a:p>
        </p:txBody>
      </p:sp>
      <p:pic>
        <p:nvPicPr>
          <p:cNvPr id="34848" name="Picture 4"/>
          <p:cNvPicPr>
            <a:picLocks noChangeAspect="1"/>
          </p:cNvPicPr>
          <p:nvPr/>
        </p:nvPicPr>
        <p:blipFill>
          <a:blip r:embed="rId9"/>
          <a:srcRect/>
          <a:stretch>
            <a:fillRect/>
          </a:stretch>
        </p:blipFill>
        <p:spPr bwMode="auto">
          <a:xfrm>
            <a:off x="6543675" y="3019425"/>
            <a:ext cx="1016000" cy="584200"/>
          </a:xfrm>
          <a:prstGeom prst="rect">
            <a:avLst/>
          </a:prstGeom>
          <a:noFill/>
          <a:ln w="9525">
            <a:noFill/>
            <a:miter lim="800000"/>
            <a:headEnd/>
            <a:tailEnd/>
          </a:ln>
        </p:spPr>
      </p:pic>
      <p:pic>
        <p:nvPicPr>
          <p:cNvPr id="34849" name="Picture 5"/>
          <p:cNvPicPr>
            <a:picLocks noChangeAspect="1"/>
          </p:cNvPicPr>
          <p:nvPr/>
        </p:nvPicPr>
        <p:blipFill>
          <a:blip r:embed="rId10"/>
          <a:srcRect/>
          <a:stretch>
            <a:fillRect/>
          </a:stretch>
        </p:blipFill>
        <p:spPr bwMode="auto">
          <a:xfrm>
            <a:off x="7864475" y="3919538"/>
            <a:ext cx="525463" cy="871537"/>
          </a:xfrm>
          <a:prstGeom prst="rect">
            <a:avLst/>
          </a:prstGeom>
          <a:noFill/>
          <a:ln w="9525">
            <a:noFill/>
            <a:miter lim="800000"/>
            <a:headEnd/>
            <a:tailEnd/>
          </a:ln>
        </p:spPr>
      </p:pic>
      <p:pic>
        <p:nvPicPr>
          <p:cNvPr id="34850" name="Picture 6"/>
          <p:cNvPicPr>
            <a:picLocks noChangeAspect="1"/>
          </p:cNvPicPr>
          <p:nvPr/>
        </p:nvPicPr>
        <p:blipFill>
          <a:blip r:embed="rId11"/>
          <a:srcRect/>
          <a:stretch>
            <a:fillRect/>
          </a:stretch>
        </p:blipFill>
        <p:spPr bwMode="auto">
          <a:xfrm>
            <a:off x="6923088" y="3871913"/>
            <a:ext cx="769937" cy="500062"/>
          </a:xfrm>
          <a:prstGeom prst="rect">
            <a:avLst/>
          </a:prstGeom>
          <a:noFill/>
          <a:ln w="9525">
            <a:noFill/>
            <a:miter lim="800000"/>
            <a:headEnd/>
            <a:tailEnd/>
          </a:ln>
        </p:spPr>
      </p:pic>
      <p:grpSp>
        <p:nvGrpSpPr>
          <p:cNvPr id="11" name="Group 29"/>
          <p:cNvGrpSpPr>
            <a:grpSpLocks/>
          </p:cNvGrpSpPr>
          <p:nvPr/>
        </p:nvGrpSpPr>
        <p:grpSpPr bwMode="auto">
          <a:xfrm>
            <a:off x="527050" y="5257800"/>
            <a:ext cx="8408988" cy="787400"/>
            <a:chOff x="526316" y="5258018"/>
            <a:chExt cx="8253516" cy="786700"/>
          </a:xfrm>
        </p:grpSpPr>
        <p:sp>
          <p:nvSpPr>
            <p:cNvPr id="34856" name="Rectangle 171"/>
            <p:cNvSpPr>
              <a:spLocks noChangeArrowheads="1"/>
            </p:cNvSpPr>
            <p:nvPr/>
          </p:nvSpPr>
          <p:spPr bwMode="auto">
            <a:xfrm rot="10800000">
              <a:off x="526316" y="5259263"/>
              <a:ext cx="8253516" cy="785455"/>
            </a:xfrm>
            <a:prstGeom prst="rect">
              <a:avLst/>
            </a:prstGeom>
            <a:gradFill rotWithShape="0">
              <a:gsLst>
                <a:gs pos="0">
                  <a:srgbClr val="008CD1"/>
                </a:gs>
                <a:gs pos="99001">
                  <a:srgbClr val="00BCE4"/>
                </a:gs>
                <a:gs pos="100000">
                  <a:srgbClr val="00BCE4"/>
                </a:gs>
              </a:gsLst>
              <a:lin ang="2460000"/>
            </a:gradFill>
            <a:ln w="9525">
              <a:noFill/>
              <a:miter lim="800000"/>
              <a:headEnd/>
              <a:tailEnd/>
            </a:ln>
          </p:spPr>
          <p:txBody>
            <a:bodyPr anchor="ctr">
              <a:spAutoFit/>
            </a:bodyPr>
            <a:lstStyle/>
            <a:p>
              <a:pPr marL="358775" eaLnBrk="0" hangingPunct="0">
                <a:lnSpc>
                  <a:spcPct val="90000"/>
                </a:lnSpc>
              </a:pPr>
              <a:endParaRPr lang="en-AU" sz="1600">
                <a:solidFill>
                  <a:schemeClr val="bg1"/>
                </a:solidFill>
                <a:latin typeface="CA Sans"/>
                <a:cs typeface="Arial Unicode MS" pitchFamily="34" charset="-128"/>
              </a:endParaRPr>
            </a:p>
          </p:txBody>
        </p:sp>
        <p:sp>
          <p:nvSpPr>
            <p:cNvPr id="140" name="Rectangle 139"/>
            <p:cNvSpPr/>
            <p:nvPr/>
          </p:nvSpPr>
          <p:spPr>
            <a:xfrm>
              <a:off x="577735" y="5292912"/>
              <a:ext cx="1419473" cy="314046"/>
            </a:xfrm>
            <a:prstGeom prst="rect">
              <a:avLst/>
            </a:prstGeom>
            <a:solidFill>
              <a:srgbClr val="A1006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58" name="TextBox 138"/>
            <p:cNvSpPr txBox="1">
              <a:spLocks noChangeArrowheads="1"/>
            </p:cNvSpPr>
            <p:nvPr/>
          </p:nvSpPr>
          <p:spPr bwMode="auto">
            <a:xfrm>
              <a:off x="557479" y="5258018"/>
              <a:ext cx="8032259" cy="626505"/>
            </a:xfrm>
            <a:prstGeom prst="rect">
              <a:avLst/>
            </a:prstGeom>
            <a:noFill/>
            <a:ln w="9525">
              <a:noFill/>
              <a:miter lim="800000"/>
              <a:headEnd/>
              <a:tailEnd/>
            </a:ln>
          </p:spPr>
          <p:txBody>
            <a:bodyPr>
              <a:spAutoFit/>
            </a:bodyPr>
            <a:lstStyle/>
            <a:p>
              <a:pPr>
                <a:lnSpc>
                  <a:spcPct val="90000"/>
                </a:lnSpc>
              </a:pPr>
              <a:r>
                <a:rPr lang="en-US" sz="2200" b="1">
                  <a:solidFill>
                    <a:schemeClr val="bg1"/>
                  </a:solidFill>
                  <a:cs typeface="Arial Unicode MS" pitchFamily="34" charset="-128"/>
                </a:rPr>
                <a:t>Transform</a:t>
              </a:r>
              <a:r>
                <a:rPr lang="en-US" sz="2400" b="1">
                  <a:solidFill>
                    <a:schemeClr val="bg1"/>
                  </a:solidFill>
                  <a:cs typeface="Arial Unicode MS" pitchFamily="34" charset="-128"/>
                </a:rPr>
                <a:t>  </a:t>
              </a:r>
              <a:r>
                <a:rPr lang="en-US" sz="1600" b="1">
                  <a:solidFill>
                    <a:schemeClr val="bg1"/>
                  </a:solidFill>
                  <a:cs typeface="Arial Unicode MS" pitchFamily="34" charset="-128"/>
                </a:rPr>
                <a:t>development-to-production cycle times for business innovation</a:t>
              </a:r>
            </a:p>
            <a:p>
              <a:pPr>
                <a:lnSpc>
                  <a:spcPct val="90000"/>
                </a:lnSpc>
              </a:pPr>
              <a:r>
                <a:rPr lang="en-US" sz="1500">
                  <a:solidFill>
                    <a:schemeClr val="bg1"/>
                  </a:solidFill>
                  <a:cs typeface="Arial Unicode MS" pitchFamily="34" charset="-128"/>
                </a:rPr>
                <a:t>Align service development, test and production environments and processes</a:t>
              </a:r>
            </a:p>
          </p:txBody>
        </p:sp>
      </p:grpSp>
      <p:pic>
        <p:nvPicPr>
          <p:cNvPr id="34852" name="Picture 65"/>
          <p:cNvPicPr>
            <a:picLocks noChangeAspect="1"/>
          </p:cNvPicPr>
          <p:nvPr/>
        </p:nvPicPr>
        <p:blipFill>
          <a:blip r:embed="rId12"/>
          <a:srcRect/>
          <a:stretch>
            <a:fillRect/>
          </a:stretch>
        </p:blipFill>
        <p:spPr bwMode="auto">
          <a:xfrm>
            <a:off x="7812088" y="2779713"/>
            <a:ext cx="598487" cy="1092200"/>
          </a:xfrm>
          <a:prstGeom prst="rect">
            <a:avLst/>
          </a:prstGeom>
          <a:noFill/>
          <a:ln w="9525">
            <a:noFill/>
            <a:miter lim="800000"/>
            <a:headEnd/>
            <a:tailEnd/>
          </a:ln>
        </p:spPr>
      </p:pic>
      <p:pic>
        <p:nvPicPr>
          <p:cNvPr id="34853" name="Picture 66"/>
          <p:cNvPicPr>
            <a:picLocks noChangeAspect="1"/>
          </p:cNvPicPr>
          <p:nvPr/>
        </p:nvPicPr>
        <p:blipFill>
          <a:blip r:embed="rId13"/>
          <a:srcRect/>
          <a:stretch>
            <a:fillRect/>
          </a:stretch>
        </p:blipFill>
        <p:spPr bwMode="auto">
          <a:xfrm>
            <a:off x="949325" y="2736850"/>
            <a:ext cx="477838" cy="1698625"/>
          </a:xfrm>
          <a:prstGeom prst="rect">
            <a:avLst/>
          </a:prstGeom>
          <a:noFill/>
          <a:ln w="9525">
            <a:noFill/>
            <a:miter lim="800000"/>
            <a:headEnd/>
            <a:tailEnd/>
          </a:ln>
        </p:spPr>
      </p:pic>
      <p:sp>
        <p:nvSpPr>
          <p:cNvPr id="34854" name="TextBox 67"/>
          <p:cNvSpPr txBox="1">
            <a:spLocks noChangeArrowheads="1"/>
          </p:cNvSpPr>
          <p:nvPr/>
        </p:nvSpPr>
        <p:spPr bwMode="auto">
          <a:xfrm>
            <a:off x="7664450" y="3743325"/>
            <a:ext cx="947738" cy="244475"/>
          </a:xfrm>
          <a:prstGeom prst="rect">
            <a:avLst/>
          </a:prstGeom>
          <a:noFill/>
          <a:ln w="9525">
            <a:noFill/>
            <a:miter lim="800000"/>
            <a:headEnd/>
            <a:tailEnd/>
          </a:ln>
        </p:spPr>
        <p:txBody>
          <a:bodyPr wrap="none">
            <a:spAutoFit/>
          </a:bodyPr>
          <a:lstStyle/>
          <a:p>
            <a:pPr algn="ctr"/>
            <a:r>
              <a:rPr lang="en-US" sz="1000" b="1">
                <a:cs typeface="Arial Unicode MS" pitchFamily="34" charset="-128"/>
              </a:rPr>
              <a:t>Service User</a:t>
            </a:r>
          </a:p>
        </p:txBody>
      </p:sp>
      <p:sp>
        <p:nvSpPr>
          <p:cNvPr id="66" name="Footer Placeholder 65"/>
          <p:cNvSpPr>
            <a:spLocks noGrp="1"/>
          </p:cNvSpPr>
          <p:nvPr>
            <p:ph type="ftr" sz="quarter" idx="11"/>
          </p:nvPr>
        </p:nvSpPr>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20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2000"/>
                                        <p:tgtEl>
                                          <p:spTgt spid="1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fade">
                                      <p:cBhvr>
                                        <p:cTn id="16" dur="2000"/>
                                        <p:tgtEl>
                                          <p:spTgt spid="1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2000"/>
                                        <p:tgtEl>
                                          <p:spTgt spid="1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fade">
                                      <p:cBhvr>
                                        <p:cTn id="33" dur="2000"/>
                                        <p:tgtEl>
                                          <p:spTgt spid="1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2000"/>
                                        <p:tgtEl>
                                          <p:spTgt spid="1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1"/>
                                        </p:tgtEl>
                                        <p:attrNameLst>
                                          <p:attrName>style.visibility</p:attrName>
                                        </p:attrNameLst>
                                      </p:cBhvr>
                                      <p:to>
                                        <p:strVal val="visible"/>
                                      </p:to>
                                    </p:set>
                                    <p:animEffect transition="in" filter="fade">
                                      <p:cBhvr>
                                        <p:cTn id="39" dur="2000"/>
                                        <p:tgtEl>
                                          <p:spTgt spid="1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up)">
                                      <p:cBhvr>
                                        <p:cTn id="44" dur="500"/>
                                        <p:tgtEl>
                                          <p:spTgt spid="2"/>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0" grpId="0" animBg="1"/>
      <p:bldP spid="91" grpId="0"/>
      <p:bldP spid="138" grpId="0" animBg="1"/>
      <p:bldP spid="152" grpId="0"/>
      <p:bldP spid="137" grpId="0" animBg="1"/>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rcGraphic.png"/>
          <p:cNvPicPr>
            <a:picLocks noChangeAspect="1"/>
          </p:cNvPicPr>
          <p:nvPr/>
        </p:nvPicPr>
        <p:blipFill>
          <a:blip r:embed="rId3"/>
          <a:srcRect/>
          <a:stretch>
            <a:fillRect/>
          </a:stretch>
        </p:blipFill>
        <p:spPr bwMode="auto">
          <a:xfrm>
            <a:off x="0" y="1889125"/>
            <a:ext cx="9144000" cy="3886200"/>
          </a:xfrm>
          <a:prstGeom prst="rect">
            <a:avLst/>
          </a:prstGeom>
          <a:noFill/>
          <a:ln w="9525">
            <a:noFill/>
            <a:miter lim="800000"/>
            <a:headEnd/>
            <a:tailEnd/>
          </a:ln>
        </p:spPr>
      </p:pic>
      <p:sp>
        <p:nvSpPr>
          <p:cNvPr id="50" name="Rectangle 49"/>
          <p:cNvSpPr/>
          <p:nvPr/>
        </p:nvSpPr>
        <p:spPr>
          <a:xfrm>
            <a:off x="3230563" y="4760913"/>
            <a:ext cx="2533650" cy="377825"/>
          </a:xfrm>
          <a:prstGeom prst="rect">
            <a:avLst/>
          </a:prstGeom>
          <a:gradFill flip="none" rotWithShape="1">
            <a:gsLst>
              <a:gs pos="75000">
                <a:srgbClr val="DC1254"/>
              </a:gs>
              <a:gs pos="0">
                <a:srgbClr val="F7901E"/>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eaLnBrk="0" hangingPunct="0">
              <a:lnSpc>
                <a:spcPct val="85000"/>
              </a:lnSpc>
              <a:defRPr/>
            </a:pPr>
            <a:endParaRPr lang="en-US" sz="1400" b="1" dirty="0">
              <a:solidFill>
                <a:srgbClr val="FFFFFF"/>
              </a:solidFill>
            </a:endParaRPr>
          </a:p>
        </p:txBody>
      </p:sp>
      <p:sp>
        <p:nvSpPr>
          <p:cNvPr id="6" name="Round Same Side Corner Rectangle 5"/>
          <p:cNvSpPr/>
          <p:nvPr/>
        </p:nvSpPr>
        <p:spPr>
          <a:xfrm rot="5400000">
            <a:off x="572293" y="2332832"/>
            <a:ext cx="366713" cy="1371600"/>
          </a:xfrm>
          <a:prstGeom prst="round2SameRect">
            <a:avLst>
              <a:gd name="adj1" fmla="val 0"/>
              <a:gd name="adj2" fmla="val 0"/>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lnSpc>
                <a:spcPct val="85000"/>
              </a:lnSpc>
              <a:spcBef>
                <a:spcPts val="0"/>
              </a:spcBef>
              <a:spcAft>
                <a:spcPts val="0"/>
              </a:spcAft>
              <a:defRPr/>
            </a:pPr>
            <a:endParaRPr lang="en-US" sz="1600">
              <a:solidFill>
                <a:schemeClr val="bg1"/>
              </a:solidFill>
              <a:latin typeface="+mj-lt"/>
            </a:endParaRPr>
          </a:p>
        </p:txBody>
      </p:sp>
      <p:sp>
        <p:nvSpPr>
          <p:cNvPr id="39" name="Rectangle 38"/>
          <p:cNvSpPr/>
          <p:nvPr/>
        </p:nvSpPr>
        <p:spPr>
          <a:xfrm>
            <a:off x="6440488" y="1238250"/>
            <a:ext cx="1262062" cy="1336675"/>
          </a:xfrm>
          <a:prstGeom prst="rect">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lnSpc>
                <a:spcPct val="85000"/>
              </a:lnSpc>
              <a:spcBef>
                <a:spcPts val="0"/>
              </a:spcBef>
              <a:spcAft>
                <a:spcPts val="0"/>
              </a:spcAft>
              <a:defRPr/>
            </a:pPr>
            <a:endParaRPr lang="en-US" sz="1600" dirty="0">
              <a:solidFill>
                <a:schemeClr val="bg1"/>
              </a:solidFill>
              <a:latin typeface="+mj-lt"/>
            </a:endParaRPr>
          </a:p>
        </p:txBody>
      </p:sp>
      <p:sp>
        <p:nvSpPr>
          <p:cNvPr id="38" name="Rectangle 37"/>
          <p:cNvSpPr/>
          <p:nvPr/>
        </p:nvSpPr>
        <p:spPr>
          <a:xfrm>
            <a:off x="4164013" y="1238250"/>
            <a:ext cx="1263650" cy="1336675"/>
          </a:xfrm>
          <a:prstGeom prst="rect">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lnSpc>
                <a:spcPct val="85000"/>
              </a:lnSpc>
              <a:spcBef>
                <a:spcPts val="0"/>
              </a:spcBef>
              <a:spcAft>
                <a:spcPts val="0"/>
              </a:spcAft>
              <a:defRPr/>
            </a:pPr>
            <a:endParaRPr lang="en-US" sz="1600" dirty="0">
              <a:solidFill>
                <a:schemeClr val="bg1"/>
              </a:solidFill>
              <a:latin typeface="+mj-lt"/>
            </a:endParaRPr>
          </a:p>
        </p:txBody>
      </p:sp>
      <p:sp>
        <p:nvSpPr>
          <p:cNvPr id="33" name="Rectangle 32"/>
          <p:cNvSpPr/>
          <p:nvPr/>
        </p:nvSpPr>
        <p:spPr>
          <a:xfrm>
            <a:off x="1951038" y="1238250"/>
            <a:ext cx="1262062" cy="1336675"/>
          </a:xfrm>
          <a:prstGeom prst="rect">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lnSpc>
                <a:spcPct val="85000"/>
              </a:lnSpc>
              <a:spcBef>
                <a:spcPts val="0"/>
              </a:spcBef>
              <a:spcAft>
                <a:spcPts val="0"/>
              </a:spcAft>
              <a:defRPr/>
            </a:pPr>
            <a:endParaRPr lang="en-US" sz="1600" dirty="0">
              <a:solidFill>
                <a:schemeClr val="bg1"/>
              </a:solidFill>
              <a:latin typeface="+mj-lt"/>
            </a:endParaRPr>
          </a:p>
        </p:txBody>
      </p:sp>
      <p:sp>
        <p:nvSpPr>
          <p:cNvPr id="36871" name="Title 2"/>
          <p:cNvSpPr>
            <a:spLocks noGrp="1"/>
          </p:cNvSpPr>
          <p:nvPr>
            <p:ph type="title"/>
          </p:nvPr>
        </p:nvSpPr>
        <p:spPr/>
        <p:txBody>
          <a:bodyPr/>
          <a:lstStyle/>
          <a:p>
            <a:pPr eaLnBrk="1" hangingPunct="1"/>
            <a:r>
              <a:rPr lang="en-US" smtClean="0">
                <a:latin typeface="Arial" charset="0"/>
                <a:cs typeface="FS Joey"/>
              </a:rPr>
              <a:t>TRANSFORM service dev-to-production cycles for business innovation</a:t>
            </a:r>
          </a:p>
        </p:txBody>
      </p:sp>
      <p:sp>
        <p:nvSpPr>
          <p:cNvPr id="28681" name="Slide Number Placeholder 3"/>
          <p:cNvSpPr>
            <a:spLocks noGrp="1"/>
          </p:cNvSpPr>
          <p:nvPr>
            <p:ph type="sldNum" sz="quarter" idx="10"/>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51FFB286-CA97-40F7-932C-5DB76938E32D}" type="slidenum">
              <a:rPr lang="en-US" smtClean="0">
                <a:cs typeface="Arial Unicode MS" pitchFamily="34" charset="-128"/>
              </a:rPr>
              <a:pPr fontAlgn="base">
                <a:spcBef>
                  <a:spcPct val="0"/>
                </a:spcBef>
                <a:spcAft>
                  <a:spcPct val="0"/>
                </a:spcAft>
                <a:defRPr/>
              </a:pPr>
              <a:t>7</a:t>
            </a:fld>
            <a:endParaRPr lang="en-US" smtClean="0">
              <a:cs typeface="Arial Unicode MS" pitchFamily="34" charset="-128"/>
            </a:endParaRPr>
          </a:p>
        </p:txBody>
      </p:sp>
      <p:sp>
        <p:nvSpPr>
          <p:cNvPr id="133" name="Rounded Rectangle 132"/>
          <p:cNvSpPr/>
          <p:nvPr/>
        </p:nvSpPr>
        <p:spPr>
          <a:xfrm>
            <a:off x="1885950" y="3197225"/>
            <a:ext cx="5219700" cy="1309688"/>
          </a:xfrm>
          <a:prstGeom prst="roundRect">
            <a:avLst/>
          </a:prstGeom>
          <a:solidFill>
            <a:schemeClr val="bg1"/>
          </a:solidFill>
          <a:ln w="38100">
            <a:solidFill>
              <a:srgbClr val="14AA1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4" name="Freeform 41"/>
          <p:cNvSpPr>
            <a:spLocks/>
          </p:cNvSpPr>
          <p:nvPr/>
        </p:nvSpPr>
        <p:spPr bwMode="auto">
          <a:xfrm rot="10800000">
            <a:off x="6608763" y="4394200"/>
            <a:ext cx="157162" cy="228600"/>
          </a:xfrm>
          <a:custGeom>
            <a:avLst/>
            <a:gdLst/>
            <a:ahLst/>
            <a:cxnLst>
              <a:cxn ang="0">
                <a:pos x="0" y="0"/>
              </a:cxn>
              <a:cxn ang="0">
                <a:pos x="0" y="208"/>
              </a:cxn>
              <a:cxn ang="0">
                <a:pos x="120" y="102"/>
              </a:cxn>
              <a:cxn ang="0">
                <a:pos x="0" y="0"/>
              </a:cxn>
            </a:cxnLst>
            <a:rect l="0" t="0" r="r" b="b"/>
            <a:pathLst>
              <a:path w="120" h="208">
                <a:moveTo>
                  <a:pt x="0" y="0"/>
                </a:moveTo>
                <a:lnTo>
                  <a:pt x="0" y="208"/>
                </a:lnTo>
                <a:lnTo>
                  <a:pt x="120" y="102"/>
                </a:lnTo>
                <a:lnTo>
                  <a:pt x="0" y="0"/>
                </a:lnTo>
                <a:close/>
              </a:path>
            </a:pathLst>
          </a:custGeom>
          <a:solidFill>
            <a:srgbClr val="14AA13"/>
          </a:solidFill>
          <a:ln w="19050">
            <a:solidFill>
              <a:schemeClr val="bg1"/>
            </a:solidFill>
            <a:round/>
            <a:headEnd/>
            <a:tailEnd/>
          </a:ln>
        </p:spPr>
        <p:txBody>
          <a:bodyPr/>
          <a:lstStyle/>
          <a:p>
            <a:pPr fontAlgn="auto">
              <a:spcBef>
                <a:spcPts val="0"/>
              </a:spcBef>
              <a:spcAft>
                <a:spcPts val="0"/>
              </a:spcAft>
              <a:defRPr/>
            </a:pPr>
            <a:endParaRPr lang="en-US" sz="1400">
              <a:solidFill>
                <a:schemeClr val="bg1">
                  <a:lumMod val="50000"/>
                </a:schemeClr>
              </a:solidFill>
              <a:latin typeface="+mn-lt"/>
              <a:ea typeface="+mn-ea"/>
              <a:cs typeface="+mn-cs"/>
            </a:endParaRPr>
          </a:p>
        </p:txBody>
      </p:sp>
      <p:sp>
        <p:nvSpPr>
          <p:cNvPr id="135" name="Freeform 41"/>
          <p:cNvSpPr>
            <a:spLocks/>
          </p:cNvSpPr>
          <p:nvPr/>
        </p:nvSpPr>
        <p:spPr bwMode="auto">
          <a:xfrm>
            <a:off x="2116138" y="3087688"/>
            <a:ext cx="157162" cy="228600"/>
          </a:xfrm>
          <a:custGeom>
            <a:avLst/>
            <a:gdLst/>
            <a:ahLst/>
            <a:cxnLst>
              <a:cxn ang="0">
                <a:pos x="0" y="0"/>
              </a:cxn>
              <a:cxn ang="0">
                <a:pos x="0" y="208"/>
              </a:cxn>
              <a:cxn ang="0">
                <a:pos x="120" y="102"/>
              </a:cxn>
              <a:cxn ang="0">
                <a:pos x="0" y="0"/>
              </a:cxn>
            </a:cxnLst>
            <a:rect l="0" t="0" r="r" b="b"/>
            <a:pathLst>
              <a:path w="120" h="208">
                <a:moveTo>
                  <a:pt x="0" y="0"/>
                </a:moveTo>
                <a:lnTo>
                  <a:pt x="0" y="208"/>
                </a:lnTo>
                <a:lnTo>
                  <a:pt x="120" y="102"/>
                </a:lnTo>
                <a:lnTo>
                  <a:pt x="0" y="0"/>
                </a:lnTo>
                <a:close/>
              </a:path>
            </a:pathLst>
          </a:custGeom>
          <a:solidFill>
            <a:srgbClr val="14AA13"/>
          </a:solidFill>
          <a:ln w="19050">
            <a:solidFill>
              <a:schemeClr val="bg1"/>
            </a:solidFill>
            <a:round/>
            <a:headEnd/>
            <a:tailEnd/>
          </a:ln>
        </p:spPr>
        <p:txBody>
          <a:bodyPr/>
          <a:lstStyle/>
          <a:p>
            <a:pPr fontAlgn="auto">
              <a:spcBef>
                <a:spcPts val="0"/>
              </a:spcBef>
              <a:spcAft>
                <a:spcPts val="0"/>
              </a:spcAft>
              <a:defRPr/>
            </a:pPr>
            <a:endParaRPr lang="en-US" sz="1400">
              <a:solidFill>
                <a:schemeClr val="bg1">
                  <a:lumMod val="50000"/>
                </a:schemeClr>
              </a:solidFill>
              <a:latin typeface="+mn-lt"/>
              <a:ea typeface="+mn-ea"/>
              <a:cs typeface="+mn-cs"/>
            </a:endParaRPr>
          </a:p>
        </p:txBody>
      </p:sp>
      <p:sp>
        <p:nvSpPr>
          <p:cNvPr id="36876" name="TextBox 141"/>
          <p:cNvSpPr txBox="1">
            <a:spLocks noChangeArrowheads="1"/>
          </p:cNvSpPr>
          <p:nvPr/>
        </p:nvSpPr>
        <p:spPr bwMode="auto">
          <a:xfrm>
            <a:off x="1770063" y="2641600"/>
            <a:ext cx="860425" cy="274638"/>
          </a:xfrm>
          <a:prstGeom prst="rect">
            <a:avLst/>
          </a:prstGeom>
          <a:noFill/>
          <a:ln w="9525">
            <a:noFill/>
            <a:miter lim="800000"/>
            <a:headEnd/>
            <a:tailEnd/>
          </a:ln>
        </p:spPr>
        <p:txBody>
          <a:bodyPr wrap="none">
            <a:spAutoFit/>
          </a:bodyPr>
          <a:lstStyle/>
          <a:p>
            <a:pPr algn="ctr"/>
            <a:r>
              <a:rPr lang="en-US" sz="1200" b="1">
                <a:cs typeface="Arial Unicode MS" pitchFamily="34" charset="-128"/>
              </a:rPr>
              <a:t>Business</a:t>
            </a:r>
          </a:p>
        </p:txBody>
      </p:sp>
      <p:sp>
        <p:nvSpPr>
          <p:cNvPr id="36877" name="TextBox 142"/>
          <p:cNvSpPr txBox="1">
            <a:spLocks noChangeArrowheads="1"/>
          </p:cNvSpPr>
          <p:nvPr/>
        </p:nvSpPr>
        <p:spPr bwMode="auto">
          <a:xfrm>
            <a:off x="4075113" y="2647950"/>
            <a:ext cx="412750" cy="274638"/>
          </a:xfrm>
          <a:prstGeom prst="rect">
            <a:avLst/>
          </a:prstGeom>
          <a:noFill/>
          <a:ln w="9525">
            <a:noFill/>
            <a:miter lim="800000"/>
            <a:headEnd/>
            <a:tailEnd/>
          </a:ln>
        </p:spPr>
        <p:txBody>
          <a:bodyPr wrap="none">
            <a:spAutoFit/>
          </a:bodyPr>
          <a:lstStyle/>
          <a:p>
            <a:pPr algn="ctr"/>
            <a:r>
              <a:rPr lang="en-US" sz="1200" b="1">
                <a:cs typeface="Arial Unicode MS" pitchFamily="34" charset="-128"/>
              </a:rPr>
              <a:t>QA</a:t>
            </a:r>
          </a:p>
        </p:txBody>
      </p:sp>
      <p:sp>
        <p:nvSpPr>
          <p:cNvPr id="36878" name="TextBox 143"/>
          <p:cNvSpPr txBox="1">
            <a:spLocks noChangeArrowheads="1"/>
          </p:cNvSpPr>
          <p:nvPr/>
        </p:nvSpPr>
        <p:spPr bwMode="auto">
          <a:xfrm>
            <a:off x="6278563" y="2619375"/>
            <a:ext cx="989012" cy="274638"/>
          </a:xfrm>
          <a:prstGeom prst="rect">
            <a:avLst/>
          </a:prstGeom>
          <a:noFill/>
          <a:ln w="9525">
            <a:noFill/>
            <a:miter lim="800000"/>
            <a:headEnd/>
            <a:tailEnd/>
          </a:ln>
        </p:spPr>
        <p:txBody>
          <a:bodyPr wrap="none">
            <a:spAutoFit/>
          </a:bodyPr>
          <a:lstStyle/>
          <a:p>
            <a:pPr algn="ctr"/>
            <a:r>
              <a:rPr lang="en-US" sz="1200" b="1">
                <a:cs typeface="Arial Unicode MS" pitchFamily="34" charset="-128"/>
              </a:rPr>
              <a:t>Operations</a:t>
            </a:r>
          </a:p>
        </p:txBody>
      </p:sp>
      <p:sp>
        <p:nvSpPr>
          <p:cNvPr id="36879" name="TextBox 144"/>
          <p:cNvSpPr txBox="1">
            <a:spLocks noChangeArrowheads="1"/>
          </p:cNvSpPr>
          <p:nvPr/>
        </p:nvSpPr>
        <p:spPr bwMode="auto">
          <a:xfrm>
            <a:off x="2001838" y="1397000"/>
            <a:ext cx="1279525" cy="481013"/>
          </a:xfrm>
          <a:prstGeom prst="rect">
            <a:avLst/>
          </a:prstGeom>
          <a:noFill/>
          <a:ln w="9525">
            <a:noFill/>
            <a:miter lim="800000"/>
            <a:headEnd/>
            <a:tailEnd/>
          </a:ln>
        </p:spPr>
        <p:txBody>
          <a:bodyPr/>
          <a:lstStyle/>
          <a:p>
            <a:pPr>
              <a:lnSpc>
                <a:spcPct val="85000"/>
              </a:lnSpc>
            </a:pPr>
            <a:r>
              <a:rPr lang="en-US" sz="1400">
                <a:solidFill>
                  <a:schemeClr val="bg1"/>
                </a:solidFill>
                <a:cs typeface="Arial Unicode MS" pitchFamily="34" charset="-128"/>
              </a:rPr>
              <a:t>“It’s our dev environment, </a:t>
            </a:r>
            <a:r>
              <a:rPr lang="en-US" sz="1400" b="1">
                <a:solidFill>
                  <a:schemeClr val="bg1"/>
                </a:solidFill>
                <a:cs typeface="Arial Unicode MS" pitchFamily="34" charset="-128"/>
              </a:rPr>
              <a:t>available on demand</a:t>
            </a:r>
            <a:r>
              <a:rPr lang="en-US" sz="1400">
                <a:solidFill>
                  <a:schemeClr val="bg1"/>
                </a:solidFill>
                <a:cs typeface="Arial Unicode MS" pitchFamily="34" charset="-128"/>
              </a:rPr>
              <a:t>.”</a:t>
            </a:r>
          </a:p>
        </p:txBody>
      </p:sp>
      <p:sp>
        <p:nvSpPr>
          <p:cNvPr id="36880" name="TextBox 145"/>
          <p:cNvSpPr txBox="1">
            <a:spLocks noChangeArrowheads="1"/>
          </p:cNvSpPr>
          <p:nvPr/>
        </p:nvSpPr>
        <p:spPr bwMode="auto">
          <a:xfrm>
            <a:off x="4216400" y="1397000"/>
            <a:ext cx="1281113" cy="481013"/>
          </a:xfrm>
          <a:prstGeom prst="rect">
            <a:avLst/>
          </a:prstGeom>
          <a:noFill/>
          <a:ln w="9525">
            <a:noFill/>
            <a:miter lim="800000"/>
            <a:headEnd/>
            <a:tailEnd/>
          </a:ln>
        </p:spPr>
        <p:txBody>
          <a:bodyPr/>
          <a:lstStyle/>
          <a:p>
            <a:pPr>
              <a:lnSpc>
                <a:spcPct val="85000"/>
              </a:lnSpc>
            </a:pPr>
            <a:r>
              <a:rPr lang="en-US" sz="1400">
                <a:solidFill>
                  <a:schemeClr val="bg1"/>
                </a:solidFill>
                <a:cs typeface="Arial Unicode MS" pitchFamily="34" charset="-128"/>
              </a:rPr>
              <a:t>“It’s our test environment, </a:t>
            </a:r>
            <a:br>
              <a:rPr lang="en-US" sz="1400">
                <a:solidFill>
                  <a:schemeClr val="bg1"/>
                </a:solidFill>
                <a:cs typeface="Arial Unicode MS" pitchFamily="34" charset="-128"/>
              </a:rPr>
            </a:br>
            <a:r>
              <a:rPr lang="en-US" sz="1400" b="1">
                <a:solidFill>
                  <a:schemeClr val="bg1"/>
                </a:solidFill>
                <a:cs typeface="Arial Unicode MS" pitchFamily="34" charset="-128"/>
              </a:rPr>
              <a:t>problems are easy to recreate</a:t>
            </a:r>
            <a:r>
              <a:rPr lang="en-US" sz="1400">
                <a:solidFill>
                  <a:schemeClr val="bg1"/>
                </a:solidFill>
                <a:cs typeface="Arial Unicode MS" pitchFamily="34" charset="-128"/>
              </a:rPr>
              <a:t>.”</a:t>
            </a:r>
          </a:p>
        </p:txBody>
      </p:sp>
      <p:sp>
        <p:nvSpPr>
          <p:cNvPr id="36881" name="TextBox 146"/>
          <p:cNvSpPr txBox="1">
            <a:spLocks noChangeArrowheads="1"/>
          </p:cNvSpPr>
          <p:nvPr/>
        </p:nvSpPr>
        <p:spPr bwMode="auto">
          <a:xfrm>
            <a:off x="6510338" y="1397000"/>
            <a:ext cx="1279525" cy="481013"/>
          </a:xfrm>
          <a:prstGeom prst="rect">
            <a:avLst/>
          </a:prstGeom>
          <a:noFill/>
          <a:ln w="9525">
            <a:noFill/>
            <a:miter lim="800000"/>
            <a:headEnd/>
            <a:tailEnd/>
          </a:ln>
        </p:spPr>
        <p:txBody>
          <a:bodyPr/>
          <a:lstStyle/>
          <a:p>
            <a:pPr>
              <a:lnSpc>
                <a:spcPct val="85000"/>
              </a:lnSpc>
            </a:pPr>
            <a:r>
              <a:rPr lang="en-US" sz="1400">
                <a:solidFill>
                  <a:schemeClr val="bg1"/>
                </a:solidFill>
                <a:cs typeface="Arial Unicode MS" pitchFamily="34" charset="-128"/>
              </a:rPr>
              <a:t>“It’s our production environment,</a:t>
            </a:r>
            <a:br>
              <a:rPr lang="en-US" sz="1400">
                <a:solidFill>
                  <a:schemeClr val="bg1"/>
                </a:solidFill>
                <a:cs typeface="Arial Unicode MS" pitchFamily="34" charset="-128"/>
              </a:rPr>
            </a:br>
            <a:r>
              <a:rPr lang="en-US" sz="1400" b="1">
                <a:solidFill>
                  <a:schemeClr val="bg1"/>
                </a:solidFill>
                <a:cs typeface="Arial Unicode MS" pitchFamily="34" charset="-128"/>
              </a:rPr>
              <a:t>self-scaling and portable</a:t>
            </a:r>
            <a:r>
              <a:rPr lang="en-US" sz="1400">
                <a:solidFill>
                  <a:schemeClr val="bg1"/>
                </a:solidFill>
                <a:cs typeface="Arial Unicode MS" pitchFamily="34" charset="-128"/>
              </a:rPr>
              <a:t>.”</a:t>
            </a:r>
          </a:p>
        </p:txBody>
      </p:sp>
      <p:sp>
        <p:nvSpPr>
          <p:cNvPr id="36882" name="TextBox 157"/>
          <p:cNvSpPr txBox="1">
            <a:spLocks noChangeArrowheads="1"/>
          </p:cNvSpPr>
          <p:nvPr/>
        </p:nvSpPr>
        <p:spPr bwMode="auto">
          <a:xfrm>
            <a:off x="3495675" y="3738563"/>
            <a:ext cx="2014538" cy="523875"/>
          </a:xfrm>
          <a:prstGeom prst="rect">
            <a:avLst/>
          </a:prstGeom>
          <a:noFill/>
          <a:ln w="9525">
            <a:noFill/>
            <a:miter lim="800000"/>
            <a:headEnd/>
            <a:tailEnd/>
          </a:ln>
        </p:spPr>
        <p:txBody>
          <a:bodyPr wrap="none">
            <a:spAutoFit/>
          </a:bodyPr>
          <a:lstStyle/>
          <a:p>
            <a:pPr algn="ctr"/>
            <a:r>
              <a:rPr lang="en-US" sz="1400">
                <a:cs typeface="Arial Unicode MS" pitchFamily="34" charset="-128"/>
              </a:rPr>
              <a:t>Common Environment </a:t>
            </a:r>
          </a:p>
          <a:p>
            <a:pPr algn="ctr"/>
            <a:r>
              <a:rPr lang="en-US" sz="1400">
                <a:cs typeface="Arial Unicode MS" pitchFamily="34" charset="-128"/>
              </a:rPr>
              <a:t>and Processes</a:t>
            </a:r>
          </a:p>
        </p:txBody>
      </p:sp>
      <p:sp>
        <p:nvSpPr>
          <p:cNvPr id="36883" name="TextBox 162"/>
          <p:cNvSpPr txBox="1">
            <a:spLocks noChangeArrowheads="1"/>
          </p:cNvSpPr>
          <p:nvPr/>
        </p:nvSpPr>
        <p:spPr bwMode="auto">
          <a:xfrm>
            <a:off x="3765550" y="3424238"/>
            <a:ext cx="1327150" cy="304800"/>
          </a:xfrm>
          <a:prstGeom prst="rect">
            <a:avLst/>
          </a:prstGeom>
          <a:noFill/>
          <a:ln w="9525">
            <a:noFill/>
            <a:miter lim="800000"/>
            <a:headEnd/>
            <a:tailEnd/>
          </a:ln>
        </p:spPr>
        <p:txBody>
          <a:bodyPr wrap="none">
            <a:spAutoFit/>
          </a:bodyPr>
          <a:lstStyle/>
          <a:p>
            <a:pPr algn="ctr"/>
            <a:r>
              <a:rPr lang="en-US" sz="1400" b="1">
                <a:solidFill>
                  <a:srgbClr val="14AA13"/>
                </a:solidFill>
                <a:cs typeface="Arial Unicode MS" pitchFamily="34" charset="-128"/>
              </a:rPr>
              <a:t>Private Cloud</a:t>
            </a:r>
          </a:p>
        </p:txBody>
      </p:sp>
      <p:sp>
        <p:nvSpPr>
          <p:cNvPr id="153" name="TextBox 152"/>
          <p:cNvSpPr txBox="1">
            <a:spLocks noChangeArrowheads="1"/>
          </p:cNvSpPr>
          <p:nvPr/>
        </p:nvSpPr>
        <p:spPr bwMode="auto">
          <a:xfrm>
            <a:off x="76200" y="2873375"/>
            <a:ext cx="1809750" cy="2027238"/>
          </a:xfrm>
          <a:prstGeom prst="rect">
            <a:avLst/>
          </a:prstGeom>
          <a:noFill/>
          <a:ln w="9525">
            <a:noFill/>
            <a:miter lim="800000"/>
            <a:headEnd/>
            <a:tailEnd/>
          </a:ln>
        </p:spPr>
        <p:txBody>
          <a:bodyPr>
            <a:spAutoFit/>
          </a:bodyPr>
          <a:lstStyle/>
          <a:p>
            <a:pPr marL="176213" indent="-176213">
              <a:lnSpc>
                <a:spcPct val="90000"/>
              </a:lnSpc>
            </a:pPr>
            <a:r>
              <a:rPr lang="en-US" sz="1500" b="1">
                <a:solidFill>
                  <a:schemeClr val="bg1"/>
                </a:solidFill>
                <a:cs typeface="Arial Unicode MS" pitchFamily="34" charset="-128"/>
              </a:rPr>
              <a:t>Virtual Fabric</a:t>
            </a:r>
          </a:p>
          <a:p>
            <a:pPr marL="176213" indent="-176213">
              <a:lnSpc>
                <a:spcPct val="90000"/>
              </a:lnSpc>
            </a:pPr>
            <a:endParaRPr lang="en-US" sz="1400" b="1">
              <a:cs typeface="Arial Unicode MS" pitchFamily="34" charset="-128"/>
            </a:endParaRPr>
          </a:p>
          <a:p>
            <a:pPr marL="176213" indent="-176213">
              <a:lnSpc>
                <a:spcPct val="90000"/>
              </a:lnSpc>
              <a:buFont typeface="Wingdings" pitchFamily="2" charset="2"/>
              <a:buChar char="§"/>
            </a:pPr>
            <a:r>
              <a:rPr lang="en-US" sz="1400">
                <a:cs typeface="Arial Unicode MS" pitchFamily="34" charset="-128"/>
              </a:rPr>
              <a:t>Pooled virtual network, storage, compute on x86</a:t>
            </a:r>
          </a:p>
          <a:p>
            <a:pPr marL="176213" indent="-176213">
              <a:lnSpc>
                <a:spcPct val="90000"/>
              </a:lnSpc>
              <a:buFont typeface="Wingdings" pitchFamily="2" charset="2"/>
              <a:buChar char="§"/>
            </a:pPr>
            <a:r>
              <a:rPr lang="en-US" sz="1400">
                <a:cs typeface="Arial Unicode MS" pitchFamily="34" charset="-128"/>
              </a:rPr>
              <a:t>Drag-and-drop service design</a:t>
            </a:r>
          </a:p>
          <a:p>
            <a:pPr marL="176213" indent="-176213">
              <a:lnSpc>
                <a:spcPct val="90000"/>
              </a:lnSpc>
              <a:buFont typeface="Wingdings" pitchFamily="2" charset="2"/>
              <a:buChar char="§"/>
            </a:pPr>
            <a:r>
              <a:rPr lang="en-US" sz="1400">
                <a:cs typeface="Arial Unicode MS" pitchFamily="34" charset="-128"/>
              </a:rPr>
              <a:t>Unified design, test production environment</a:t>
            </a:r>
          </a:p>
        </p:txBody>
      </p:sp>
      <p:sp>
        <p:nvSpPr>
          <p:cNvPr id="155" name="TextBox 154"/>
          <p:cNvSpPr txBox="1">
            <a:spLocks noChangeArrowheads="1"/>
          </p:cNvSpPr>
          <p:nvPr/>
        </p:nvSpPr>
        <p:spPr bwMode="auto">
          <a:xfrm>
            <a:off x="3249613" y="4794250"/>
            <a:ext cx="2416175" cy="285750"/>
          </a:xfrm>
          <a:prstGeom prst="rect">
            <a:avLst/>
          </a:prstGeom>
          <a:noFill/>
          <a:ln w="9525">
            <a:noFill/>
            <a:miter lim="800000"/>
            <a:headEnd/>
            <a:tailEnd/>
          </a:ln>
        </p:spPr>
        <p:txBody>
          <a:bodyPr>
            <a:spAutoFit/>
          </a:bodyPr>
          <a:lstStyle/>
          <a:p>
            <a:pPr marL="4763" indent="-4763" algn="ctr">
              <a:lnSpc>
                <a:spcPct val="90000"/>
              </a:lnSpc>
            </a:pPr>
            <a:r>
              <a:rPr lang="en-US" sz="1400" b="1">
                <a:solidFill>
                  <a:schemeClr val="bg1"/>
                </a:solidFill>
                <a:cs typeface="Arial Unicode MS" pitchFamily="34" charset="-128"/>
              </a:rPr>
              <a:t>Virtual Business Services </a:t>
            </a:r>
            <a:endParaRPr lang="en-US" sz="1400">
              <a:solidFill>
                <a:schemeClr val="bg1"/>
              </a:solidFill>
              <a:cs typeface="Arial Unicode MS" pitchFamily="34" charset="-128"/>
            </a:endParaRPr>
          </a:p>
        </p:txBody>
      </p:sp>
      <p:sp>
        <p:nvSpPr>
          <p:cNvPr id="40" name="Round Same Side Corner Rectangle 39"/>
          <p:cNvSpPr/>
          <p:nvPr/>
        </p:nvSpPr>
        <p:spPr>
          <a:xfrm rot="5400000">
            <a:off x="7943850" y="2130425"/>
            <a:ext cx="366713" cy="1776413"/>
          </a:xfrm>
          <a:prstGeom prst="round2SameRect">
            <a:avLst>
              <a:gd name="adj1" fmla="val 0"/>
              <a:gd name="adj2" fmla="val 0"/>
            </a:avLst>
          </a:prstGeom>
          <a:gradFill>
            <a:gsLst>
              <a:gs pos="100000">
                <a:srgbClr val="C3D941"/>
              </a:gs>
              <a:gs pos="15000">
                <a:srgbClr val="39B54A"/>
              </a:gs>
            </a:gsLst>
            <a:lin ang="2460000" scaled="0"/>
          </a:gra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lnSpc>
                <a:spcPct val="85000"/>
              </a:lnSpc>
              <a:spcBef>
                <a:spcPts val="0"/>
              </a:spcBef>
              <a:spcAft>
                <a:spcPts val="0"/>
              </a:spcAft>
              <a:defRPr/>
            </a:pPr>
            <a:endParaRPr lang="en-US" sz="1600">
              <a:solidFill>
                <a:schemeClr val="bg1"/>
              </a:solidFill>
              <a:latin typeface="+mj-lt"/>
            </a:endParaRPr>
          </a:p>
        </p:txBody>
      </p:sp>
      <p:grpSp>
        <p:nvGrpSpPr>
          <p:cNvPr id="2" name="Group 161"/>
          <p:cNvGrpSpPr/>
          <p:nvPr/>
        </p:nvGrpSpPr>
        <p:grpSpPr>
          <a:xfrm>
            <a:off x="2101267" y="3417538"/>
            <a:ext cx="1321934" cy="860794"/>
            <a:chOff x="-1876425" y="3657600"/>
            <a:chExt cx="2047875" cy="1333500"/>
          </a:xfrm>
          <a:effectLst>
            <a:outerShdw blurRad="63500" sx="102000" sy="102000" algn="ctr" rotWithShape="0">
              <a:prstClr val="black">
                <a:alpha val="40000"/>
              </a:prstClr>
            </a:outerShdw>
          </a:effectLst>
        </p:grpSpPr>
        <p:sp>
          <p:nvSpPr>
            <p:cNvPr id="161" name="Rectangle 160"/>
            <p:cNvSpPr/>
            <p:nvPr/>
          </p:nvSpPr>
          <p:spPr>
            <a:xfrm>
              <a:off x="-1876425" y="3657600"/>
              <a:ext cx="2047875" cy="1333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9" name="Picture 24"/>
            <p:cNvPicPr>
              <a:picLocks noChangeAspect="1" noChangeArrowheads="1"/>
            </p:cNvPicPr>
            <p:nvPr/>
          </p:nvPicPr>
          <p:blipFill>
            <a:blip r:embed="rId4" cstate="print"/>
            <a:srcRect/>
            <a:stretch>
              <a:fillRect/>
            </a:stretch>
          </p:blipFill>
          <p:spPr bwMode="auto">
            <a:xfrm>
              <a:off x="-1829787" y="3706039"/>
              <a:ext cx="1944087" cy="1236014"/>
            </a:xfrm>
            <a:prstGeom prst="rect">
              <a:avLst/>
            </a:prstGeom>
            <a:noFill/>
            <a:ln w="9525">
              <a:noFill/>
              <a:miter lim="800000"/>
              <a:headEnd/>
              <a:tailEnd/>
            </a:ln>
          </p:spPr>
        </p:pic>
      </p:grpSp>
      <p:pic>
        <p:nvPicPr>
          <p:cNvPr id="160" name="Picture 159" descr="VBS cube.png"/>
          <p:cNvPicPr>
            <a:picLocks noChangeAspect="1"/>
          </p:cNvPicPr>
          <p:nvPr/>
        </p:nvPicPr>
        <p:blipFill>
          <a:blip r:embed="rId5"/>
          <a:srcRect l="15472" t="11852" r="20534" b="16988"/>
          <a:stretch>
            <a:fillRect/>
          </a:stretch>
        </p:blipFill>
        <p:spPr bwMode="auto">
          <a:xfrm>
            <a:off x="3729038" y="5170488"/>
            <a:ext cx="1682750" cy="1519237"/>
          </a:xfrm>
          <a:prstGeom prst="rect">
            <a:avLst/>
          </a:prstGeom>
          <a:noFill/>
          <a:ln w="9525">
            <a:noFill/>
            <a:miter lim="800000"/>
            <a:headEnd/>
            <a:tailEnd/>
          </a:ln>
        </p:spPr>
      </p:pic>
      <p:sp>
        <p:nvSpPr>
          <p:cNvPr id="35" name="TextBox 34"/>
          <p:cNvSpPr txBox="1">
            <a:spLocks noChangeArrowheads="1"/>
          </p:cNvSpPr>
          <p:nvPr/>
        </p:nvSpPr>
        <p:spPr bwMode="auto">
          <a:xfrm>
            <a:off x="7200900" y="2865438"/>
            <a:ext cx="1905000" cy="1863725"/>
          </a:xfrm>
          <a:prstGeom prst="rect">
            <a:avLst/>
          </a:prstGeom>
          <a:noFill/>
          <a:ln w="9525">
            <a:noFill/>
            <a:miter lim="800000"/>
            <a:headEnd/>
            <a:tailEnd/>
          </a:ln>
        </p:spPr>
        <p:txBody>
          <a:bodyPr>
            <a:spAutoFit/>
          </a:bodyPr>
          <a:lstStyle/>
          <a:p>
            <a:pPr marL="176213" indent="-176213">
              <a:lnSpc>
                <a:spcPct val="90000"/>
              </a:lnSpc>
            </a:pPr>
            <a:r>
              <a:rPr lang="en-US" sz="1500" b="1">
                <a:solidFill>
                  <a:schemeClr val="bg1"/>
                </a:solidFill>
                <a:cs typeface="Arial Unicode MS" pitchFamily="34" charset="-128"/>
              </a:rPr>
              <a:t>Automation</a:t>
            </a:r>
          </a:p>
          <a:p>
            <a:pPr marL="176213" indent="-176213">
              <a:lnSpc>
                <a:spcPct val="90000"/>
              </a:lnSpc>
            </a:pPr>
            <a:endParaRPr lang="en-US" sz="1600" b="1">
              <a:cs typeface="Arial Unicode MS" pitchFamily="34" charset="-128"/>
            </a:endParaRPr>
          </a:p>
          <a:p>
            <a:pPr marL="176213" indent="-176213">
              <a:lnSpc>
                <a:spcPct val="90000"/>
              </a:lnSpc>
              <a:buFont typeface="Wingdings" pitchFamily="2" charset="2"/>
              <a:buChar char="§"/>
            </a:pPr>
            <a:r>
              <a:rPr lang="en-US" sz="1400">
                <a:cs typeface="Arial Unicode MS" pitchFamily="34" charset="-128"/>
              </a:rPr>
              <a:t>Codify interactions between resources, people</a:t>
            </a:r>
          </a:p>
          <a:p>
            <a:pPr marL="176213" indent="-176213">
              <a:lnSpc>
                <a:spcPct val="90000"/>
              </a:lnSpc>
              <a:buFont typeface="Wingdings" pitchFamily="2" charset="2"/>
              <a:buChar char="§"/>
            </a:pPr>
            <a:r>
              <a:rPr lang="en-US" sz="1400">
                <a:cs typeface="Arial Unicode MS" pitchFamily="34" charset="-128"/>
              </a:rPr>
              <a:t>Drag-and-drop workflow design</a:t>
            </a:r>
          </a:p>
          <a:p>
            <a:pPr marL="176213" indent="-176213">
              <a:lnSpc>
                <a:spcPct val="90000"/>
              </a:lnSpc>
              <a:buFont typeface="Wingdings" pitchFamily="2" charset="2"/>
              <a:buChar char="§"/>
            </a:pPr>
            <a:r>
              <a:rPr lang="en-US" sz="1400">
                <a:cs typeface="Arial Unicode MS" pitchFamily="34" charset="-128"/>
              </a:rPr>
              <a:t>Unified process orchestration</a:t>
            </a:r>
          </a:p>
        </p:txBody>
      </p:sp>
      <p:pic>
        <p:nvPicPr>
          <p:cNvPr id="36" name="Picture 5"/>
          <p:cNvPicPr>
            <a:picLocks noChangeAspect="1" noChangeArrowheads="1"/>
          </p:cNvPicPr>
          <p:nvPr/>
        </p:nvPicPr>
        <p:blipFill>
          <a:blip r:embed="rId6"/>
          <a:stretch>
            <a:fillRect/>
          </a:stretch>
        </p:blipFill>
        <p:spPr bwMode="auto">
          <a:xfrm>
            <a:off x="5567363" y="3403600"/>
            <a:ext cx="1331912" cy="895350"/>
          </a:xfrm>
          <a:prstGeom prst="rect">
            <a:avLst/>
          </a:prstGeom>
          <a:ln>
            <a:noFill/>
          </a:ln>
          <a:effectLst>
            <a:outerShdw blurRad="63500" sx="102000" sy="102000" algn="ctr" rotWithShape="0">
              <a:prstClr val="black">
                <a:alpha val="40000"/>
              </a:prstClr>
            </a:outerShdw>
          </a:effectLst>
        </p:spPr>
      </p:pic>
      <p:pic>
        <p:nvPicPr>
          <p:cNvPr id="36891" name="Picture 8"/>
          <p:cNvPicPr>
            <a:picLocks noChangeAspect="1"/>
          </p:cNvPicPr>
          <p:nvPr/>
        </p:nvPicPr>
        <p:blipFill>
          <a:blip r:embed="rId7"/>
          <a:srcRect/>
          <a:stretch>
            <a:fillRect/>
          </a:stretch>
        </p:blipFill>
        <p:spPr bwMode="auto">
          <a:xfrm>
            <a:off x="1349375" y="1217613"/>
            <a:ext cx="461963" cy="1646237"/>
          </a:xfrm>
          <a:prstGeom prst="rect">
            <a:avLst/>
          </a:prstGeom>
          <a:noFill/>
          <a:ln w="9525">
            <a:noFill/>
            <a:miter lim="800000"/>
            <a:headEnd/>
            <a:tailEnd/>
          </a:ln>
        </p:spPr>
      </p:pic>
      <p:pic>
        <p:nvPicPr>
          <p:cNvPr id="36892" name="Picture 9"/>
          <p:cNvPicPr>
            <a:picLocks noChangeAspect="1"/>
          </p:cNvPicPr>
          <p:nvPr/>
        </p:nvPicPr>
        <p:blipFill>
          <a:blip r:embed="rId8"/>
          <a:srcRect/>
          <a:stretch>
            <a:fillRect/>
          </a:stretch>
        </p:blipFill>
        <p:spPr bwMode="auto">
          <a:xfrm>
            <a:off x="5668963" y="1198563"/>
            <a:ext cx="587375" cy="1617662"/>
          </a:xfrm>
          <a:prstGeom prst="rect">
            <a:avLst/>
          </a:prstGeom>
          <a:noFill/>
          <a:ln w="9525">
            <a:noFill/>
            <a:miter lim="800000"/>
            <a:headEnd/>
            <a:tailEnd/>
          </a:ln>
        </p:spPr>
      </p:pic>
      <p:pic>
        <p:nvPicPr>
          <p:cNvPr id="36893" name="Picture 15"/>
          <p:cNvPicPr>
            <a:picLocks noChangeAspect="1"/>
          </p:cNvPicPr>
          <p:nvPr/>
        </p:nvPicPr>
        <p:blipFill>
          <a:blip r:embed="rId9"/>
          <a:srcRect/>
          <a:stretch>
            <a:fillRect/>
          </a:stretch>
        </p:blipFill>
        <p:spPr bwMode="auto">
          <a:xfrm>
            <a:off x="3348038" y="1189038"/>
            <a:ext cx="650875" cy="1698625"/>
          </a:xfrm>
          <a:prstGeom prst="rect">
            <a:avLst/>
          </a:prstGeom>
          <a:noFill/>
          <a:ln w="9525">
            <a:noFill/>
            <a:miter lim="800000"/>
            <a:headEnd/>
            <a:tailEnd/>
          </a:ln>
        </p:spPr>
      </p:pic>
      <p:sp>
        <p:nvSpPr>
          <p:cNvPr id="34" name="Footer Placeholder 33"/>
          <p:cNvSpPr>
            <a:spLocks noGrp="1"/>
          </p:cNvSpPr>
          <p:nvPr>
            <p:ph type="ftr" sz="quarter" idx="11"/>
          </p:nvPr>
        </p:nvSpPr>
        <p:spPr/>
        <p:txBody>
          <a:bodyP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20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2000"/>
                                        <p:tgtEl>
                                          <p:spTgt spid="1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5"/>
                                        </p:tgtEl>
                                        <p:attrNameLst>
                                          <p:attrName>style.visibility</p:attrName>
                                        </p:attrNameLst>
                                      </p:cBhvr>
                                      <p:to>
                                        <p:strVal val="visible"/>
                                      </p:to>
                                    </p:set>
                                    <p:animEffect transition="in" filter="fade">
                                      <p:cBhvr>
                                        <p:cTn id="19" dur="2000"/>
                                        <p:tgtEl>
                                          <p:spTgt spid="1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20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0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53" grpId="0"/>
      <p:bldP spid="155"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5" name="Picture 2" descr="http://www.chinesemol.com/member/upload/product/88400252/20078149572410193.jpg"/>
          <p:cNvPicPr>
            <a:picLocks noChangeAspect="1" noChangeArrowheads="1"/>
          </p:cNvPicPr>
          <p:nvPr/>
        </p:nvPicPr>
        <p:blipFill>
          <a:blip r:embed="rId3"/>
          <a:srcRect l="38658" t="5434" r="42348" b="5380"/>
          <a:stretch>
            <a:fillRect/>
          </a:stretch>
        </p:blipFill>
        <p:spPr bwMode="auto">
          <a:xfrm>
            <a:off x="2482850" y="4645025"/>
            <a:ext cx="165100" cy="1109663"/>
          </a:xfrm>
          <a:prstGeom prst="rect">
            <a:avLst/>
          </a:prstGeom>
          <a:noFill/>
          <a:ln w="9525">
            <a:noFill/>
            <a:miter lim="800000"/>
            <a:headEnd/>
            <a:tailEnd/>
          </a:ln>
        </p:spPr>
      </p:pic>
      <p:pic>
        <p:nvPicPr>
          <p:cNvPr id="64" name="Picture 2" descr="http://www.chinesemol.com/member/upload/product/88400252/20078149572410193.jpg"/>
          <p:cNvPicPr>
            <a:picLocks noChangeAspect="1" noChangeArrowheads="1"/>
          </p:cNvPicPr>
          <p:nvPr/>
        </p:nvPicPr>
        <p:blipFill>
          <a:blip r:embed="rId3"/>
          <a:srcRect l="38658" t="5434" r="42348" b="5380"/>
          <a:stretch>
            <a:fillRect/>
          </a:stretch>
        </p:blipFill>
        <p:spPr bwMode="auto">
          <a:xfrm>
            <a:off x="4016375" y="4627563"/>
            <a:ext cx="163513" cy="1100137"/>
          </a:xfrm>
          <a:prstGeom prst="rect">
            <a:avLst/>
          </a:prstGeom>
          <a:noFill/>
          <a:ln w="9525">
            <a:noFill/>
            <a:miter lim="800000"/>
            <a:headEnd/>
            <a:tailEnd/>
          </a:ln>
        </p:spPr>
      </p:pic>
      <p:pic>
        <p:nvPicPr>
          <p:cNvPr id="20523" name="Picture 2" descr="http://www.chinesemol.com/member/upload/product/88400252/20078149572410193.jpg"/>
          <p:cNvPicPr>
            <a:picLocks noChangeAspect="1" noChangeArrowheads="1"/>
          </p:cNvPicPr>
          <p:nvPr/>
        </p:nvPicPr>
        <p:blipFill>
          <a:blip r:embed="rId3"/>
          <a:srcRect l="38658" t="5434" r="42348" b="5380"/>
          <a:stretch>
            <a:fillRect/>
          </a:stretch>
        </p:blipFill>
        <p:spPr bwMode="auto">
          <a:xfrm>
            <a:off x="1614488" y="4602163"/>
            <a:ext cx="163512" cy="1100137"/>
          </a:xfrm>
          <a:prstGeom prst="rect">
            <a:avLst/>
          </a:prstGeom>
          <a:noFill/>
          <a:ln w="9525">
            <a:noFill/>
            <a:miter lim="800000"/>
            <a:headEnd/>
            <a:tailEnd/>
          </a:ln>
        </p:spPr>
      </p:pic>
      <p:pic>
        <p:nvPicPr>
          <p:cNvPr id="20524" name="Picture 2" descr="http://www.chinesemol.com/member/upload/product/88400252/20078149572410193.jpg"/>
          <p:cNvPicPr>
            <a:picLocks noChangeAspect="1" noChangeArrowheads="1"/>
          </p:cNvPicPr>
          <p:nvPr/>
        </p:nvPicPr>
        <p:blipFill>
          <a:blip r:embed="rId3"/>
          <a:srcRect l="38658" t="5434" r="42348" b="5380"/>
          <a:stretch>
            <a:fillRect/>
          </a:stretch>
        </p:blipFill>
        <p:spPr bwMode="auto">
          <a:xfrm>
            <a:off x="3368675" y="4808538"/>
            <a:ext cx="163513" cy="1100137"/>
          </a:xfrm>
          <a:prstGeom prst="rect">
            <a:avLst/>
          </a:prstGeom>
          <a:noFill/>
          <a:ln w="9525">
            <a:noFill/>
            <a:miter lim="800000"/>
            <a:headEnd/>
            <a:tailEnd/>
          </a:ln>
        </p:spPr>
      </p:pic>
      <p:pic>
        <p:nvPicPr>
          <p:cNvPr id="38917" name="Picture 2" descr="http://www.chinesemol.com/member/upload/product/88400252/20078149572410193.jpg"/>
          <p:cNvPicPr>
            <a:picLocks noChangeAspect="1" noChangeArrowheads="1"/>
          </p:cNvPicPr>
          <p:nvPr/>
        </p:nvPicPr>
        <p:blipFill>
          <a:blip r:embed="rId4"/>
          <a:srcRect l="38658" t="5434" r="42348" b="5380"/>
          <a:stretch>
            <a:fillRect/>
          </a:stretch>
        </p:blipFill>
        <p:spPr bwMode="auto">
          <a:xfrm>
            <a:off x="739775" y="3894138"/>
            <a:ext cx="273050" cy="1833562"/>
          </a:xfrm>
          <a:prstGeom prst="rect">
            <a:avLst/>
          </a:prstGeom>
          <a:noFill/>
          <a:ln w="9525">
            <a:noFill/>
            <a:miter lim="800000"/>
            <a:headEnd/>
            <a:tailEnd/>
          </a:ln>
        </p:spPr>
      </p:pic>
      <p:sp>
        <p:nvSpPr>
          <p:cNvPr id="38918" name="Title 2"/>
          <p:cNvSpPr>
            <a:spLocks noGrp="1"/>
          </p:cNvSpPr>
          <p:nvPr>
            <p:ph type="title"/>
          </p:nvPr>
        </p:nvSpPr>
        <p:spPr>
          <a:xfrm>
            <a:off x="576263" y="182563"/>
            <a:ext cx="8120062" cy="731837"/>
          </a:xfrm>
        </p:spPr>
        <p:txBody>
          <a:bodyPr/>
          <a:lstStyle/>
          <a:p>
            <a:pPr eaLnBrk="1" hangingPunct="1"/>
            <a:r>
              <a:rPr lang="en-US" sz="2400" smtClean="0">
                <a:latin typeface="Arial" charset="0"/>
                <a:cs typeface="FS Joey"/>
              </a:rPr>
              <a:t>Virtual Business Services Unlock Data Centers</a:t>
            </a:r>
            <a:r>
              <a:rPr lang="en-US" sz="3200" smtClean="0">
                <a:latin typeface="Arial" charset="0"/>
                <a:cs typeface="FS Joey"/>
              </a:rPr>
              <a:t/>
            </a:r>
            <a:br>
              <a:rPr lang="en-US" sz="3200" smtClean="0">
                <a:latin typeface="Arial" charset="0"/>
                <a:cs typeface="FS Joey"/>
              </a:rPr>
            </a:br>
            <a:r>
              <a:rPr lang="en-US" sz="1800" b="0" smtClean="0">
                <a:latin typeface="Arial" charset="0"/>
                <a:cs typeface="FS Joey"/>
              </a:rPr>
              <a:t>To Focus on What Matters Most – the Application!</a:t>
            </a:r>
            <a:endParaRPr lang="en-US" sz="3200" b="0" smtClean="0">
              <a:latin typeface="Arial" charset="0"/>
              <a:cs typeface="FS Joey"/>
            </a:endParaRPr>
          </a:p>
        </p:txBody>
      </p:sp>
      <p:sp>
        <p:nvSpPr>
          <p:cNvPr id="7" name="TextBox 6"/>
          <p:cNvSpPr txBox="1"/>
          <p:nvPr/>
        </p:nvSpPr>
        <p:spPr>
          <a:xfrm>
            <a:off x="639763" y="3695700"/>
            <a:ext cx="500062" cy="304800"/>
          </a:xfrm>
          <a:prstGeom prst="rect">
            <a:avLst/>
          </a:prstGeom>
          <a:solidFill>
            <a:schemeClr val="accent6"/>
          </a:solidFill>
        </p:spPr>
        <p:txBody>
          <a:bodyPr wrap="none">
            <a:spAutoFit/>
          </a:bodyPr>
          <a:lstStyle/>
          <a:p>
            <a:pPr algn="ctr">
              <a:defRPr/>
            </a:pPr>
            <a:r>
              <a:rPr lang="en-US" sz="1400">
                <a:solidFill>
                  <a:schemeClr val="bg1"/>
                </a:solidFill>
                <a:latin typeface="Arial" pitchFamily="34" charset="0"/>
                <a:cs typeface="Arial Unicode MS" pitchFamily="34" charset="-128"/>
              </a:rPr>
              <a:t>App</a:t>
            </a:r>
          </a:p>
        </p:txBody>
      </p:sp>
      <p:sp>
        <p:nvSpPr>
          <p:cNvPr id="59" name="Rounded Rectangle 58"/>
          <p:cNvSpPr/>
          <p:nvPr/>
        </p:nvSpPr>
        <p:spPr>
          <a:xfrm>
            <a:off x="4851400" y="2609850"/>
            <a:ext cx="3644900" cy="1784350"/>
          </a:xfrm>
          <a:prstGeom prst="roundRect">
            <a:avLst>
              <a:gd name="adj" fmla="val 972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38921" name="TextBox 128"/>
          <p:cNvSpPr txBox="1">
            <a:spLocks noChangeArrowheads="1"/>
          </p:cNvSpPr>
          <p:nvPr/>
        </p:nvSpPr>
        <p:spPr bwMode="auto">
          <a:xfrm>
            <a:off x="660400" y="4038600"/>
            <a:ext cx="457200" cy="304800"/>
          </a:xfrm>
          <a:prstGeom prst="rect">
            <a:avLst/>
          </a:prstGeom>
          <a:solidFill>
            <a:schemeClr val="accent2"/>
          </a:solidFill>
          <a:ln w="9525">
            <a:noFill/>
            <a:miter lim="800000"/>
            <a:headEnd/>
            <a:tailEnd/>
          </a:ln>
        </p:spPr>
        <p:txBody>
          <a:bodyPr>
            <a:spAutoFit/>
          </a:bodyPr>
          <a:lstStyle/>
          <a:p>
            <a:pPr algn="ctr"/>
            <a:r>
              <a:rPr lang="en-US" sz="1400">
                <a:solidFill>
                  <a:schemeClr val="bg1"/>
                </a:solidFill>
                <a:cs typeface="Arial Unicode MS" pitchFamily="34" charset="-128"/>
              </a:rPr>
              <a:t>OS</a:t>
            </a:r>
          </a:p>
        </p:txBody>
      </p:sp>
      <p:sp>
        <p:nvSpPr>
          <p:cNvPr id="17" name="TextBox 16"/>
          <p:cNvSpPr txBox="1">
            <a:spLocks noChangeArrowheads="1"/>
          </p:cNvSpPr>
          <p:nvPr/>
        </p:nvSpPr>
        <p:spPr bwMode="auto">
          <a:xfrm>
            <a:off x="5541963" y="2027238"/>
            <a:ext cx="2851150" cy="366712"/>
          </a:xfrm>
          <a:prstGeom prst="rect">
            <a:avLst/>
          </a:prstGeom>
          <a:noFill/>
          <a:ln w="9525">
            <a:noFill/>
            <a:miter lim="800000"/>
            <a:headEnd/>
            <a:tailEnd/>
          </a:ln>
        </p:spPr>
        <p:txBody>
          <a:bodyPr wrap="none">
            <a:spAutoFit/>
          </a:bodyPr>
          <a:lstStyle/>
          <a:p>
            <a:r>
              <a:rPr lang="en-US" b="1">
                <a:cs typeface="Arial Unicode MS" pitchFamily="34" charset="-128"/>
              </a:rPr>
              <a:t>Virtual Business Service</a:t>
            </a:r>
            <a:endParaRPr lang="en-US">
              <a:cs typeface="Arial Unicode MS" pitchFamily="34" charset="-128"/>
            </a:endParaRPr>
          </a:p>
        </p:txBody>
      </p:sp>
      <p:grpSp>
        <p:nvGrpSpPr>
          <p:cNvPr id="2" name="Group 208"/>
          <p:cNvGrpSpPr>
            <a:grpSpLocks/>
          </p:cNvGrpSpPr>
          <p:nvPr/>
        </p:nvGrpSpPr>
        <p:grpSpPr bwMode="auto">
          <a:xfrm>
            <a:off x="5041900" y="2692400"/>
            <a:ext cx="3289300" cy="762000"/>
            <a:chOff x="5041900" y="2844800"/>
            <a:chExt cx="3289300" cy="762000"/>
          </a:xfrm>
        </p:grpSpPr>
        <p:sp>
          <p:nvSpPr>
            <p:cNvPr id="38987" name="TextBox 18"/>
            <p:cNvSpPr txBox="1">
              <a:spLocks noChangeArrowheads="1"/>
            </p:cNvSpPr>
            <p:nvPr/>
          </p:nvSpPr>
          <p:spPr bwMode="auto">
            <a:xfrm>
              <a:off x="6074392" y="2895600"/>
              <a:ext cx="1030795" cy="307777"/>
            </a:xfrm>
            <a:prstGeom prst="rect">
              <a:avLst/>
            </a:prstGeom>
            <a:solidFill>
              <a:schemeClr val="accent1"/>
            </a:solidFill>
            <a:ln w="9525">
              <a:noFill/>
              <a:miter lim="800000"/>
              <a:headEnd/>
              <a:tailEnd/>
            </a:ln>
          </p:spPr>
          <p:txBody>
            <a:bodyPr wrap="none">
              <a:spAutoFit/>
            </a:bodyPr>
            <a:lstStyle/>
            <a:p>
              <a:r>
                <a:rPr lang="en-US" sz="1400">
                  <a:solidFill>
                    <a:schemeClr val="bg1"/>
                  </a:solidFill>
                  <a:latin typeface="Calibri" pitchFamily="34" charset="0"/>
                  <a:cs typeface="Arial Unicode MS" pitchFamily="34" charset="-128"/>
                </a:rPr>
                <a:t>Web Server</a:t>
              </a:r>
            </a:p>
          </p:txBody>
        </p:sp>
        <p:sp>
          <p:nvSpPr>
            <p:cNvPr id="23" name="TextBox 22"/>
            <p:cNvSpPr txBox="1"/>
            <p:nvPr/>
          </p:nvSpPr>
          <p:spPr>
            <a:xfrm>
              <a:off x="7402513" y="2882900"/>
              <a:ext cx="866775" cy="307975"/>
            </a:xfrm>
            <a:prstGeom prst="rect">
              <a:avLst/>
            </a:prstGeom>
            <a:solidFill>
              <a:schemeClr val="accent4"/>
            </a:solidFill>
          </p:spPr>
          <p:txBody>
            <a:bodyPr wrap="none">
              <a:spAutoFit/>
            </a:bodyPr>
            <a:lstStyle/>
            <a:p>
              <a:pPr fontAlgn="auto">
                <a:spcBef>
                  <a:spcPts val="0"/>
                </a:spcBef>
                <a:spcAft>
                  <a:spcPts val="0"/>
                </a:spcAft>
                <a:defRPr/>
              </a:pPr>
              <a:r>
                <a:rPr lang="en-US" sz="1400" dirty="0">
                  <a:solidFill>
                    <a:schemeClr val="bg1"/>
                  </a:solidFill>
                  <a:latin typeface="Calibri" pitchFamily="34" charset="0"/>
                  <a:ea typeface="+mn-ea"/>
                  <a:cs typeface="Calibri" pitchFamily="34" charset="0"/>
                </a:rPr>
                <a:t>Database</a:t>
              </a:r>
            </a:p>
          </p:txBody>
        </p:sp>
        <p:sp>
          <p:nvSpPr>
            <p:cNvPr id="31" name="Rounded Rectangle 30"/>
            <p:cNvSpPr/>
            <p:nvPr/>
          </p:nvSpPr>
          <p:spPr>
            <a:xfrm>
              <a:off x="5041900" y="2844800"/>
              <a:ext cx="698500" cy="762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33" name="Rounded Rectangle 32"/>
            <p:cNvSpPr/>
            <p:nvPr/>
          </p:nvSpPr>
          <p:spPr>
            <a:xfrm>
              <a:off x="5994400" y="2857500"/>
              <a:ext cx="1144588" cy="7493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34" name="Rounded Rectangle 33"/>
            <p:cNvSpPr/>
            <p:nvPr/>
          </p:nvSpPr>
          <p:spPr>
            <a:xfrm>
              <a:off x="7315200" y="2844800"/>
              <a:ext cx="1016000" cy="7620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149" name="TextBox 148"/>
            <p:cNvSpPr txBox="1"/>
            <p:nvPr/>
          </p:nvSpPr>
          <p:spPr>
            <a:xfrm>
              <a:off x="5159375" y="2895600"/>
              <a:ext cx="477838" cy="307975"/>
            </a:xfrm>
            <a:prstGeom prst="rect">
              <a:avLst/>
            </a:prstGeom>
            <a:solidFill>
              <a:schemeClr val="accent6"/>
            </a:solidFill>
          </p:spPr>
          <p:txBody>
            <a:bodyPr wrap="none">
              <a:spAutoFit/>
            </a:bodyPr>
            <a:lstStyle/>
            <a:p>
              <a:pPr algn="ctr" fontAlgn="auto">
                <a:spcBef>
                  <a:spcPts val="0"/>
                </a:spcBef>
                <a:spcAft>
                  <a:spcPts val="0"/>
                </a:spcAft>
                <a:defRPr/>
              </a:pPr>
              <a:r>
                <a:rPr lang="en-US" sz="1400" dirty="0">
                  <a:solidFill>
                    <a:schemeClr val="bg1"/>
                  </a:solidFill>
                  <a:latin typeface="Calibri" pitchFamily="34" charset="0"/>
                  <a:ea typeface="+mn-ea"/>
                  <a:cs typeface="Calibri" pitchFamily="34" charset="0"/>
                </a:rPr>
                <a:t>App</a:t>
              </a:r>
            </a:p>
          </p:txBody>
        </p:sp>
        <p:sp>
          <p:nvSpPr>
            <p:cNvPr id="38993" name="TextBox 149"/>
            <p:cNvSpPr txBox="1">
              <a:spLocks noChangeArrowheads="1"/>
            </p:cNvSpPr>
            <p:nvPr/>
          </p:nvSpPr>
          <p:spPr bwMode="auto">
            <a:xfrm>
              <a:off x="5168900" y="3238501"/>
              <a:ext cx="457200" cy="307777"/>
            </a:xfrm>
            <a:prstGeom prst="rect">
              <a:avLst/>
            </a:prstGeom>
            <a:solidFill>
              <a:schemeClr val="accent2"/>
            </a:solidFill>
            <a:ln w="9525">
              <a:noFill/>
              <a:miter lim="800000"/>
              <a:headEnd/>
              <a:tailEnd/>
            </a:ln>
          </p:spPr>
          <p:txBody>
            <a:bodyPr>
              <a:spAutoFit/>
            </a:bodyPr>
            <a:lstStyle/>
            <a:p>
              <a:pPr algn="ctr"/>
              <a:r>
                <a:rPr lang="en-US" sz="1400">
                  <a:solidFill>
                    <a:schemeClr val="bg1"/>
                  </a:solidFill>
                  <a:latin typeface="Calibri" pitchFamily="34" charset="0"/>
                  <a:cs typeface="Arial Unicode MS" pitchFamily="34" charset="-128"/>
                </a:rPr>
                <a:t>OS</a:t>
              </a:r>
            </a:p>
          </p:txBody>
        </p:sp>
        <p:sp>
          <p:nvSpPr>
            <p:cNvPr id="38994" name="TextBox 161"/>
            <p:cNvSpPr txBox="1">
              <a:spLocks noChangeArrowheads="1"/>
            </p:cNvSpPr>
            <p:nvPr/>
          </p:nvSpPr>
          <p:spPr bwMode="auto">
            <a:xfrm>
              <a:off x="6324600" y="3238501"/>
              <a:ext cx="457200" cy="307777"/>
            </a:xfrm>
            <a:prstGeom prst="rect">
              <a:avLst/>
            </a:prstGeom>
            <a:solidFill>
              <a:schemeClr val="accent2"/>
            </a:solidFill>
            <a:ln w="9525">
              <a:noFill/>
              <a:miter lim="800000"/>
              <a:headEnd/>
              <a:tailEnd/>
            </a:ln>
          </p:spPr>
          <p:txBody>
            <a:bodyPr>
              <a:spAutoFit/>
            </a:bodyPr>
            <a:lstStyle/>
            <a:p>
              <a:pPr algn="ctr"/>
              <a:r>
                <a:rPr lang="en-US" sz="1400">
                  <a:solidFill>
                    <a:schemeClr val="bg1"/>
                  </a:solidFill>
                  <a:latin typeface="Calibri" pitchFamily="34" charset="0"/>
                  <a:cs typeface="Arial Unicode MS" pitchFamily="34" charset="-128"/>
                </a:rPr>
                <a:t>OS</a:t>
              </a:r>
            </a:p>
          </p:txBody>
        </p:sp>
        <p:sp>
          <p:nvSpPr>
            <p:cNvPr id="38995" name="TextBox 162"/>
            <p:cNvSpPr txBox="1">
              <a:spLocks noChangeArrowheads="1"/>
            </p:cNvSpPr>
            <p:nvPr/>
          </p:nvSpPr>
          <p:spPr bwMode="auto">
            <a:xfrm>
              <a:off x="7619052" y="3226749"/>
              <a:ext cx="457200" cy="307777"/>
            </a:xfrm>
            <a:prstGeom prst="rect">
              <a:avLst/>
            </a:prstGeom>
            <a:solidFill>
              <a:schemeClr val="accent2"/>
            </a:solidFill>
            <a:ln w="9525">
              <a:noFill/>
              <a:miter lim="800000"/>
              <a:headEnd/>
              <a:tailEnd/>
            </a:ln>
          </p:spPr>
          <p:txBody>
            <a:bodyPr>
              <a:spAutoFit/>
            </a:bodyPr>
            <a:lstStyle/>
            <a:p>
              <a:pPr algn="ctr"/>
              <a:r>
                <a:rPr lang="en-US" sz="1400">
                  <a:solidFill>
                    <a:schemeClr val="bg1"/>
                  </a:solidFill>
                  <a:latin typeface="Calibri" pitchFamily="34" charset="0"/>
                  <a:cs typeface="Arial Unicode MS" pitchFamily="34" charset="-128"/>
                </a:rPr>
                <a:t>OS</a:t>
              </a:r>
            </a:p>
          </p:txBody>
        </p:sp>
      </p:grpSp>
      <p:grpSp>
        <p:nvGrpSpPr>
          <p:cNvPr id="3" name="Group 212"/>
          <p:cNvGrpSpPr>
            <a:grpSpLocks/>
          </p:cNvGrpSpPr>
          <p:nvPr/>
        </p:nvGrpSpPr>
        <p:grpSpPr bwMode="auto">
          <a:xfrm>
            <a:off x="5029200" y="4510088"/>
            <a:ext cx="3352800" cy="1536700"/>
            <a:chOff x="5028669" y="4509450"/>
            <a:chExt cx="3353140" cy="1536809"/>
          </a:xfrm>
        </p:grpSpPr>
        <p:sp>
          <p:nvSpPr>
            <p:cNvPr id="65" name="TextBox 64"/>
            <p:cNvSpPr txBox="1"/>
            <p:nvPr/>
          </p:nvSpPr>
          <p:spPr>
            <a:xfrm>
              <a:off x="5028669" y="4509450"/>
              <a:ext cx="3353140" cy="1536809"/>
            </a:xfrm>
            <a:prstGeom prst="rect">
              <a:avLst/>
            </a:prstGeom>
            <a:solidFill>
              <a:schemeClr val="accent6">
                <a:lumMod val="40000"/>
                <a:lumOff val="60000"/>
              </a:schemeClr>
            </a:solidFill>
          </p:spPr>
          <p:txBody>
            <a:bodyPr lIns="0" rIns="0">
              <a:spAutoFit/>
            </a:bodyPr>
            <a:lstStyle/>
            <a:p>
              <a:pPr algn="ctr">
                <a:defRPr/>
              </a:pPr>
              <a:r>
                <a:rPr lang="en-US" b="1">
                  <a:latin typeface="Arial" pitchFamily="34" charset="0"/>
                  <a:cs typeface="Arial Unicode MS" pitchFamily="34" charset="-128"/>
                </a:rPr>
                <a:t>Virtual Service Fabric</a:t>
              </a:r>
            </a:p>
            <a:p>
              <a:pPr algn="ctr">
                <a:defRPr/>
              </a:pPr>
              <a:endParaRPr lang="en-US" sz="700">
                <a:latin typeface="Arial" pitchFamily="34" charset="0"/>
                <a:cs typeface="Arial Unicode MS" pitchFamily="34" charset="-128"/>
              </a:endParaRPr>
            </a:p>
            <a:p>
              <a:pPr algn="ctr">
                <a:defRPr/>
              </a:pPr>
              <a:r>
                <a:rPr lang="en-US" sz="1400">
                  <a:latin typeface="Arial" pitchFamily="34" charset="0"/>
                  <a:cs typeface="Arial Unicode MS" pitchFamily="34" charset="-128"/>
                </a:rPr>
                <a:t>Switch, Storage, Network, CPU, Memory</a:t>
              </a:r>
            </a:p>
            <a:p>
              <a:pPr algn="ctr">
                <a:defRPr/>
              </a:pPr>
              <a:endParaRPr lang="en-US" sz="1400">
                <a:latin typeface="Arial" pitchFamily="34" charset="0"/>
                <a:cs typeface="Arial Unicode MS" pitchFamily="34" charset="-128"/>
              </a:endParaRPr>
            </a:p>
            <a:p>
              <a:pPr algn="ctr">
                <a:defRPr/>
              </a:pPr>
              <a:endParaRPr lang="en-US" sz="1400">
                <a:latin typeface="Arial" pitchFamily="34" charset="0"/>
                <a:cs typeface="Arial Unicode MS" pitchFamily="34" charset="-128"/>
              </a:endParaRPr>
            </a:p>
            <a:p>
              <a:pPr algn="ctr">
                <a:defRPr/>
              </a:pPr>
              <a:endParaRPr lang="en-US" sz="1400">
                <a:latin typeface="Arial" pitchFamily="34" charset="0"/>
                <a:cs typeface="Arial Unicode MS" pitchFamily="34" charset="-128"/>
              </a:endParaRPr>
            </a:p>
            <a:p>
              <a:pPr algn="ctr">
                <a:defRPr/>
              </a:pPr>
              <a:endParaRPr lang="en-US" sz="1400">
                <a:latin typeface="Arial" pitchFamily="34" charset="0"/>
                <a:cs typeface="Arial Unicode MS" pitchFamily="34" charset="-128"/>
              </a:endParaRPr>
            </a:p>
          </p:txBody>
        </p:sp>
        <p:sp>
          <p:nvSpPr>
            <p:cNvPr id="38983" name="TextBox 129"/>
            <p:cNvSpPr txBox="1">
              <a:spLocks noChangeArrowheads="1"/>
            </p:cNvSpPr>
            <p:nvPr/>
          </p:nvSpPr>
          <p:spPr bwMode="auto">
            <a:xfrm>
              <a:off x="5194300" y="5626101"/>
              <a:ext cx="134620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Phys Server</a:t>
              </a:r>
            </a:p>
          </p:txBody>
        </p:sp>
        <p:sp>
          <p:nvSpPr>
            <p:cNvPr id="184" name="TextBox 183"/>
            <p:cNvSpPr txBox="1"/>
            <p:nvPr/>
          </p:nvSpPr>
          <p:spPr>
            <a:xfrm>
              <a:off x="5193786" y="5269916"/>
              <a:ext cx="1333635" cy="304822"/>
            </a:xfrm>
            <a:prstGeom prst="rect">
              <a:avLst/>
            </a:prstGeom>
            <a:solidFill>
              <a:schemeClr val="bg1">
                <a:lumMod val="85000"/>
              </a:schemeClr>
            </a:solidFill>
          </p:spPr>
          <p:txBody>
            <a:bodyPr>
              <a:spAutoFit/>
            </a:bodyPr>
            <a:lstStyle/>
            <a:p>
              <a:pPr algn="ctr">
                <a:defRPr/>
              </a:pPr>
              <a:r>
                <a:rPr lang="en-US" sz="1400">
                  <a:latin typeface="Arial" pitchFamily="34" charset="0"/>
                  <a:cs typeface="Arial Unicode MS" pitchFamily="34" charset="-128"/>
                </a:rPr>
                <a:t>Hypervisor 1</a:t>
              </a:r>
            </a:p>
          </p:txBody>
        </p:sp>
        <p:sp>
          <p:nvSpPr>
            <p:cNvPr id="38985" name="TextBox 185"/>
            <p:cNvSpPr txBox="1">
              <a:spLocks noChangeArrowheads="1"/>
            </p:cNvSpPr>
            <p:nvPr/>
          </p:nvSpPr>
          <p:spPr bwMode="auto">
            <a:xfrm>
              <a:off x="6858000" y="5613401"/>
              <a:ext cx="134620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Phys Server</a:t>
              </a:r>
            </a:p>
          </p:txBody>
        </p:sp>
        <p:sp>
          <p:nvSpPr>
            <p:cNvPr id="187" name="TextBox 186"/>
            <p:cNvSpPr txBox="1"/>
            <p:nvPr/>
          </p:nvSpPr>
          <p:spPr>
            <a:xfrm>
              <a:off x="6857654" y="5257215"/>
              <a:ext cx="1333635" cy="304822"/>
            </a:xfrm>
            <a:prstGeom prst="rect">
              <a:avLst/>
            </a:prstGeom>
            <a:solidFill>
              <a:schemeClr val="bg1">
                <a:lumMod val="85000"/>
              </a:schemeClr>
            </a:solidFill>
          </p:spPr>
          <p:txBody>
            <a:bodyPr>
              <a:spAutoFit/>
            </a:bodyPr>
            <a:lstStyle/>
            <a:p>
              <a:pPr algn="ctr">
                <a:defRPr/>
              </a:pPr>
              <a:r>
                <a:rPr lang="en-US" sz="1400">
                  <a:latin typeface="Arial" pitchFamily="34" charset="0"/>
                  <a:cs typeface="Arial Unicode MS" pitchFamily="34" charset="-128"/>
                </a:rPr>
                <a:t>Hypervisor 2</a:t>
              </a:r>
            </a:p>
          </p:txBody>
        </p:sp>
      </p:grpSp>
      <p:sp>
        <p:nvSpPr>
          <p:cNvPr id="38925" name="TextBox 193"/>
          <p:cNvSpPr txBox="1">
            <a:spLocks noChangeArrowheads="1"/>
          </p:cNvSpPr>
          <p:nvPr/>
        </p:nvSpPr>
        <p:spPr bwMode="auto">
          <a:xfrm>
            <a:off x="544513" y="3116263"/>
            <a:ext cx="857250" cy="366712"/>
          </a:xfrm>
          <a:prstGeom prst="rect">
            <a:avLst/>
          </a:prstGeom>
          <a:noFill/>
          <a:ln w="9525">
            <a:noFill/>
            <a:miter lim="800000"/>
            <a:headEnd/>
            <a:tailEnd/>
          </a:ln>
        </p:spPr>
        <p:txBody>
          <a:bodyPr wrap="none">
            <a:spAutoFit/>
          </a:bodyPr>
          <a:lstStyle/>
          <a:p>
            <a:r>
              <a:rPr lang="en-US">
                <a:cs typeface="Arial Unicode MS" pitchFamily="34" charset="-128"/>
              </a:rPr>
              <a:t>Server</a:t>
            </a:r>
          </a:p>
        </p:txBody>
      </p:sp>
      <p:sp>
        <p:nvSpPr>
          <p:cNvPr id="38926" name="TextBox 194"/>
          <p:cNvSpPr txBox="1">
            <a:spLocks noChangeArrowheads="1"/>
          </p:cNvSpPr>
          <p:nvPr/>
        </p:nvSpPr>
        <p:spPr bwMode="auto">
          <a:xfrm>
            <a:off x="165100" y="5664200"/>
            <a:ext cx="134620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Phys Server</a:t>
            </a:r>
          </a:p>
        </p:txBody>
      </p:sp>
      <p:grpSp>
        <p:nvGrpSpPr>
          <p:cNvPr id="4" name="Group 209"/>
          <p:cNvGrpSpPr>
            <a:grpSpLocks/>
          </p:cNvGrpSpPr>
          <p:nvPr/>
        </p:nvGrpSpPr>
        <p:grpSpPr bwMode="auto">
          <a:xfrm>
            <a:off x="1587500" y="2130425"/>
            <a:ext cx="2794000" cy="3838575"/>
            <a:chOff x="1587500" y="2131218"/>
            <a:chExt cx="2794000" cy="3837783"/>
          </a:xfrm>
        </p:grpSpPr>
        <p:sp>
          <p:nvSpPr>
            <p:cNvPr id="38972" name="TextBox 15"/>
            <p:cNvSpPr txBox="1">
              <a:spLocks noChangeArrowheads="1"/>
            </p:cNvSpPr>
            <p:nvPr/>
          </p:nvSpPr>
          <p:spPr bwMode="auto">
            <a:xfrm>
              <a:off x="2297113" y="2131218"/>
              <a:ext cx="1568450" cy="366637"/>
            </a:xfrm>
            <a:prstGeom prst="rect">
              <a:avLst/>
            </a:prstGeom>
            <a:noFill/>
            <a:ln w="9525">
              <a:noFill/>
              <a:miter lim="800000"/>
              <a:headEnd/>
              <a:tailEnd/>
            </a:ln>
          </p:spPr>
          <p:txBody>
            <a:bodyPr wrap="none">
              <a:spAutoFit/>
            </a:bodyPr>
            <a:lstStyle/>
            <a:p>
              <a:r>
                <a:rPr lang="en-US">
                  <a:cs typeface="Arial Unicode MS" pitchFamily="34" charset="-128"/>
                </a:rPr>
                <a:t>Virtual Server</a:t>
              </a:r>
            </a:p>
          </p:txBody>
        </p:sp>
        <p:sp>
          <p:nvSpPr>
            <p:cNvPr id="24" name="Rounded Rectangle 23"/>
            <p:cNvSpPr/>
            <p:nvPr/>
          </p:nvSpPr>
          <p:spPr>
            <a:xfrm>
              <a:off x="2667000" y="2693077"/>
              <a:ext cx="596900" cy="812632"/>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166" name="TextBox 165"/>
            <p:cNvSpPr txBox="1"/>
            <p:nvPr/>
          </p:nvSpPr>
          <p:spPr>
            <a:xfrm>
              <a:off x="2720975" y="2769261"/>
              <a:ext cx="500063" cy="304737"/>
            </a:xfrm>
            <a:prstGeom prst="rect">
              <a:avLst/>
            </a:prstGeom>
            <a:solidFill>
              <a:schemeClr val="accent6"/>
            </a:solidFill>
          </p:spPr>
          <p:txBody>
            <a:bodyPr wrap="none">
              <a:spAutoFit/>
            </a:bodyPr>
            <a:lstStyle/>
            <a:p>
              <a:pPr algn="ctr">
                <a:defRPr/>
              </a:pPr>
              <a:r>
                <a:rPr lang="en-US" sz="1400">
                  <a:solidFill>
                    <a:schemeClr val="bg1"/>
                  </a:solidFill>
                  <a:latin typeface="Arial" pitchFamily="34" charset="0"/>
                  <a:cs typeface="Arial Unicode MS" pitchFamily="34" charset="-128"/>
                </a:rPr>
                <a:t>App</a:t>
              </a:r>
            </a:p>
          </p:txBody>
        </p:sp>
        <p:sp>
          <p:nvSpPr>
            <p:cNvPr id="38975" name="TextBox 166"/>
            <p:cNvSpPr txBox="1">
              <a:spLocks noChangeArrowheads="1"/>
            </p:cNvSpPr>
            <p:nvPr/>
          </p:nvSpPr>
          <p:spPr bwMode="auto">
            <a:xfrm>
              <a:off x="2743200" y="3112091"/>
              <a:ext cx="457200" cy="304737"/>
            </a:xfrm>
            <a:prstGeom prst="rect">
              <a:avLst/>
            </a:prstGeom>
            <a:solidFill>
              <a:schemeClr val="accent2"/>
            </a:solidFill>
            <a:ln w="9525">
              <a:noFill/>
              <a:miter lim="800000"/>
              <a:headEnd/>
              <a:tailEnd/>
            </a:ln>
          </p:spPr>
          <p:txBody>
            <a:bodyPr>
              <a:spAutoFit/>
            </a:bodyPr>
            <a:lstStyle/>
            <a:p>
              <a:pPr algn="ctr"/>
              <a:r>
                <a:rPr lang="en-US" sz="1400">
                  <a:solidFill>
                    <a:schemeClr val="bg1"/>
                  </a:solidFill>
                  <a:cs typeface="Arial Unicode MS" pitchFamily="34" charset="-128"/>
                </a:rPr>
                <a:t>OS</a:t>
              </a:r>
            </a:p>
          </p:txBody>
        </p:sp>
        <p:sp>
          <p:nvSpPr>
            <p:cNvPr id="38976" name="TextBox 187"/>
            <p:cNvSpPr txBox="1">
              <a:spLocks noChangeArrowheads="1"/>
            </p:cNvSpPr>
            <p:nvPr/>
          </p:nvSpPr>
          <p:spPr bwMode="auto">
            <a:xfrm>
              <a:off x="3035300" y="5664201"/>
              <a:ext cx="134620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Phys Server</a:t>
              </a:r>
            </a:p>
          </p:txBody>
        </p:sp>
        <p:sp>
          <p:nvSpPr>
            <p:cNvPr id="38977" name="TextBox 189"/>
            <p:cNvSpPr txBox="1">
              <a:spLocks noChangeArrowheads="1"/>
            </p:cNvSpPr>
            <p:nvPr/>
          </p:nvSpPr>
          <p:spPr bwMode="auto">
            <a:xfrm>
              <a:off x="1587500" y="5664201"/>
              <a:ext cx="134620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Phys Server</a:t>
              </a:r>
            </a:p>
          </p:txBody>
        </p:sp>
        <p:cxnSp>
          <p:nvCxnSpPr>
            <p:cNvPr id="26" name="Straight Arrow Connector 25"/>
            <p:cNvCxnSpPr>
              <a:stCxn id="24" idx="2"/>
              <a:endCxn id="191" idx="0"/>
            </p:cNvCxnSpPr>
            <p:nvPr/>
          </p:nvCxnSpPr>
          <p:spPr>
            <a:xfrm rot="5400000">
              <a:off x="1708336" y="4051623"/>
              <a:ext cx="1803028" cy="711200"/>
            </a:xfrm>
            <a:prstGeom prst="straightConnector1">
              <a:avLst/>
            </a:prstGeom>
            <a:ln>
              <a:solidFill>
                <a:schemeClr val="accent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4" idx="2"/>
              <a:endCxn id="189" idx="0"/>
            </p:cNvCxnSpPr>
            <p:nvPr/>
          </p:nvCxnSpPr>
          <p:spPr>
            <a:xfrm rot="16200000" flipH="1">
              <a:off x="2432236" y="4038923"/>
              <a:ext cx="1803028" cy="736600"/>
            </a:xfrm>
            <a:prstGeom prst="straightConnector1">
              <a:avLst/>
            </a:prstGeom>
            <a:ln>
              <a:solidFill>
                <a:schemeClr val="accent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3035300" y="5308737"/>
              <a:ext cx="1333500" cy="304737"/>
            </a:xfrm>
            <a:prstGeom prst="rect">
              <a:avLst/>
            </a:prstGeom>
            <a:solidFill>
              <a:schemeClr val="bg1">
                <a:lumMod val="85000"/>
              </a:schemeClr>
            </a:solidFill>
          </p:spPr>
          <p:txBody>
            <a:bodyPr>
              <a:spAutoFit/>
            </a:bodyPr>
            <a:lstStyle/>
            <a:p>
              <a:pPr algn="ctr">
                <a:defRPr/>
              </a:pPr>
              <a:r>
                <a:rPr lang="en-US" sz="1400">
                  <a:latin typeface="Arial" pitchFamily="34" charset="0"/>
                  <a:cs typeface="Arial Unicode MS" pitchFamily="34" charset="-128"/>
                </a:rPr>
                <a:t>Hypervisor</a:t>
              </a:r>
            </a:p>
          </p:txBody>
        </p:sp>
        <p:sp>
          <p:nvSpPr>
            <p:cNvPr id="191" name="TextBox 190"/>
            <p:cNvSpPr txBox="1"/>
            <p:nvPr/>
          </p:nvSpPr>
          <p:spPr>
            <a:xfrm>
              <a:off x="1587500" y="5308737"/>
              <a:ext cx="1333500" cy="304737"/>
            </a:xfrm>
            <a:prstGeom prst="rect">
              <a:avLst/>
            </a:prstGeom>
            <a:solidFill>
              <a:schemeClr val="bg1">
                <a:lumMod val="85000"/>
              </a:schemeClr>
            </a:solidFill>
          </p:spPr>
          <p:txBody>
            <a:bodyPr>
              <a:spAutoFit/>
            </a:bodyPr>
            <a:lstStyle/>
            <a:p>
              <a:pPr algn="ctr">
                <a:defRPr/>
              </a:pPr>
              <a:r>
                <a:rPr lang="en-US" sz="1400">
                  <a:latin typeface="Arial" pitchFamily="34" charset="0"/>
                  <a:cs typeface="Arial Unicode MS" pitchFamily="34" charset="-128"/>
                </a:rPr>
                <a:t>Hypervisor</a:t>
              </a:r>
            </a:p>
          </p:txBody>
        </p:sp>
      </p:grpSp>
      <p:sp>
        <p:nvSpPr>
          <p:cNvPr id="29713" name="Slide Number Placeholder 4"/>
          <p:cNvSpPr>
            <a:spLocks noGrp="1"/>
          </p:cNvSpPr>
          <p:nvPr>
            <p:ph type="sldNum" sz="quarter" idx="1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0DB9D-83E8-49EA-B660-F36D14BB1221}" type="slidenum">
              <a:rPr lang="en-US" sz="900" smtClean="0">
                <a:cs typeface="Arial Unicode MS" pitchFamily="34" charset="-128"/>
              </a:rPr>
              <a:pPr fontAlgn="base">
                <a:spcBef>
                  <a:spcPct val="0"/>
                </a:spcBef>
                <a:spcAft>
                  <a:spcPct val="0"/>
                </a:spcAft>
                <a:defRPr/>
              </a:pPr>
              <a:t>8</a:t>
            </a:fld>
            <a:endParaRPr lang="en-US" sz="900" smtClean="0">
              <a:cs typeface="Arial Unicode MS" pitchFamily="34" charset="-128"/>
            </a:endParaRPr>
          </a:p>
        </p:txBody>
      </p:sp>
      <p:grpSp>
        <p:nvGrpSpPr>
          <p:cNvPr id="5" name="Group 79"/>
          <p:cNvGrpSpPr>
            <a:grpSpLocks/>
          </p:cNvGrpSpPr>
          <p:nvPr/>
        </p:nvGrpSpPr>
        <p:grpSpPr bwMode="auto">
          <a:xfrm>
            <a:off x="3889375" y="3454400"/>
            <a:ext cx="4454525" cy="850900"/>
            <a:chOff x="3889375" y="3454400"/>
            <a:chExt cx="4454525" cy="850899"/>
          </a:xfrm>
        </p:grpSpPr>
        <p:sp>
          <p:nvSpPr>
            <p:cNvPr id="35" name="Rounded Rectangle 34"/>
            <p:cNvSpPr/>
            <p:nvPr/>
          </p:nvSpPr>
          <p:spPr bwMode="auto">
            <a:xfrm>
              <a:off x="5016500" y="3952874"/>
              <a:ext cx="760413" cy="352425"/>
            </a:xfrm>
            <a:prstGeom prst="round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400" dirty="0">
                  <a:solidFill>
                    <a:srgbClr val="FFFFFF"/>
                  </a:solidFill>
                  <a:latin typeface="Calibri" pitchFamily="34" charset="0"/>
                  <a:cs typeface="Calibri" pitchFamily="34" charset="0"/>
                </a:rPr>
                <a:t>Memory</a:t>
              </a:r>
            </a:p>
          </p:txBody>
        </p:sp>
        <p:sp>
          <p:nvSpPr>
            <p:cNvPr id="36" name="Rounded Rectangle 35"/>
            <p:cNvSpPr/>
            <p:nvPr/>
          </p:nvSpPr>
          <p:spPr bwMode="auto">
            <a:xfrm>
              <a:off x="5897563" y="3952874"/>
              <a:ext cx="838200" cy="352425"/>
            </a:xfrm>
            <a:prstGeom prst="round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400" dirty="0">
                  <a:solidFill>
                    <a:srgbClr val="FFFFFF"/>
                  </a:solidFill>
                  <a:latin typeface="Calibri" pitchFamily="34" charset="0"/>
                  <a:cs typeface="Calibri" pitchFamily="34" charset="0"/>
                </a:rPr>
                <a:t>CPU</a:t>
              </a:r>
            </a:p>
          </p:txBody>
        </p:sp>
        <p:sp>
          <p:nvSpPr>
            <p:cNvPr id="37" name="Rounded Rectangle 36"/>
            <p:cNvSpPr/>
            <p:nvPr/>
          </p:nvSpPr>
          <p:spPr bwMode="auto">
            <a:xfrm>
              <a:off x="7518400" y="3952874"/>
              <a:ext cx="825500" cy="352425"/>
            </a:xfrm>
            <a:prstGeom prst="round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400" dirty="0">
                  <a:solidFill>
                    <a:srgbClr val="FFFFFF"/>
                  </a:solidFill>
                  <a:latin typeface="Calibri" pitchFamily="34" charset="0"/>
                  <a:cs typeface="Calibri" pitchFamily="34" charset="0"/>
                </a:rPr>
                <a:t>SAN</a:t>
              </a:r>
            </a:p>
          </p:txBody>
        </p:sp>
        <p:sp>
          <p:nvSpPr>
            <p:cNvPr id="38970" name="TextBox 57"/>
            <p:cNvSpPr txBox="1">
              <a:spLocks noChangeArrowheads="1"/>
            </p:cNvSpPr>
            <p:nvPr/>
          </p:nvSpPr>
          <p:spPr bwMode="auto">
            <a:xfrm>
              <a:off x="3889375" y="3454400"/>
              <a:ext cx="1040670" cy="738663"/>
            </a:xfrm>
            <a:prstGeom prst="rect">
              <a:avLst/>
            </a:prstGeom>
            <a:noFill/>
            <a:ln w="9525">
              <a:noFill/>
              <a:miter lim="800000"/>
              <a:headEnd/>
              <a:tailEnd/>
            </a:ln>
          </p:spPr>
          <p:txBody>
            <a:bodyPr wrap="none">
              <a:spAutoFit/>
            </a:bodyPr>
            <a:lstStyle/>
            <a:p>
              <a:r>
                <a:rPr lang="en-US" sz="1400" i="1">
                  <a:cs typeface="Arial Unicode MS" pitchFamily="34" charset="-128"/>
                </a:rPr>
                <a:t>Virtual </a:t>
              </a:r>
              <a:br>
                <a:rPr lang="en-US" sz="1400" i="1">
                  <a:cs typeface="Arial Unicode MS" pitchFamily="34" charset="-128"/>
                </a:rPr>
              </a:br>
              <a:r>
                <a:rPr lang="en-US" sz="1400" i="1">
                  <a:cs typeface="Arial Unicode MS" pitchFamily="34" charset="-128"/>
                </a:rPr>
                <a:t>Hardware/</a:t>
              </a:r>
            </a:p>
            <a:p>
              <a:r>
                <a:rPr lang="en-US" sz="1400" i="1">
                  <a:cs typeface="Arial Unicode MS" pitchFamily="34" charset="-128"/>
                </a:rPr>
                <a:t>Resources</a:t>
              </a:r>
            </a:p>
          </p:txBody>
        </p:sp>
        <p:sp>
          <p:nvSpPr>
            <p:cNvPr id="72" name="Rounded Rectangle 71"/>
            <p:cNvSpPr/>
            <p:nvPr/>
          </p:nvSpPr>
          <p:spPr bwMode="auto">
            <a:xfrm>
              <a:off x="6854825" y="3952874"/>
              <a:ext cx="533400" cy="352425"/>
            </a:xfrm>
            <a:prstGeom prst="roundRect">
              <a:avLst/>
            </a:prstGeom>
            <a:solidFill>
              <a:schemeClr val="bg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400" dirty="0" err="1">
                  <a:solidFill>
                    <a:srgbClr val="FFFFFF"/>
                  </a:solidFill>
                  <a:latin typeface="Calibri" pitchFamily="34" charset="0"/>
                  <a:cs typeface="Calibri" pitchFamily="34" charset="0"/>
                </a:rPr>
                <a:t>VLan</a:t>
              </a:r>
              <a:endParaRPr lang="en-US" sz="1400" dirty="0">
                <a:solidFill>
                  <a:srgbClr val="FFFFFF"/>
                </a:solidFill>
                <a:latin typeface="Calibri" pitchFamily="34" charset="0"/>
                <a:cs typeface="Calibri" pitchFamily="34" charset="0"/>
              </a:endParaRPr>
            </a:p>
          </p:txBody>
        </p:sp>
      </p:grpSp>
      <p:grpSp>
        <p:nvGrpSpPr>
          <p:cNvPr id="6" name="Group 75"/>
          <p:cNvGrpSpPr>
            <a:grpSpLocks/>
          </p:cNvGrpSpPr>
          <p:nvPr/>
        </p:nvGrpSpPr>
        <p:grpSpPr bwMode="auto">
          <a:xfrm>
            <a:off x="1962150" y="2705100"/>
            <a:ext cx="596900" cy="812800"/>
            <a:chOff x="1962150" y="2705100"/>
            <a:chExt cx="596900" cy="812800"/>
          </a:xfrm>
        </p:grpSpPr>
        <p:sp>
          <p:nvSpPr>
            <p:cNvPr id="81" name="Rounded Rectangle 80"/>
            <p:cNvSpPr/>
            <p:nvPr/>
          </p:nvSpPr>
          <p:spPr bwMode="auto">
            <a:xfrm>
              <a:off x="1962150" y="2705100"/>
              <a:ext cx="596900" cy="812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38965" name="TextBox 81"/>
            <p:cNvSpPr txBox="1">
              <a:spLocks noChangeArrowheads="1"/>
            </p:cNvSpPr>
            <p:nvPr/>
          </p:nvSpPr>
          <p:spPr bwMode="auto">
            <a:xfrm>
              <a:off x="1987550" y="2781300"/>
              <a:ext cx="549275" cy="304800"/>
            </a:xfrm>
            <a:prstGeom prst="rect">
              <a:avLst/>
            </a:prstGeom>
            <a:solidFill>
              <a:schemeClr val="accent1"/>
            </a:solidFill>
            <a:ln w="9525">
              <a:noFill/>
              <a:miter lim="800000"/>
              <a:headEnd/>
              <a:tailEnd/>
            </a:ln>
          </p:spPr>
          <p:txBody>
            <a:bodyPr wrap="none">
              <a:spAutoFit/>
            </a:bodyPr>
            <a:lstStyle/>
            <a:p>
              <a:pPr algn="ctr"/>
              <a:r>
                <a:rPr lang="en-US" sz="1400">
                  <a:solidFill>
                    <a:schemeClr val="bg1"/>
                  </a:solidFill>
                  <a:cs typeface="Arial Unicode MS" pitchFamily="34" charset="-128"/>
                </a:rPr>
                <a:t>Web</a:t>
              </a:r>
            </a:p>
          </p:txBody>
        </p:sp>
        <p:sp>
          <p:nvSpPr>
            <p:cNvPr id="38966" name="TextBox 166"/>
            <p:cNvSpPr txBox="1">
              <a:spLocks noChangeArrowheads="1"/>
            </p:cNvSpPr>
            <p:nvPr/>
          </p:nvSpPr>
          <p:spPr bwMode="auto">
            <a:xfrm>
              <a:off x="2028825" y="3124200"/>
              <a:ext cx="457200" cy="304800"/>
            </a:xfrm>
            <a:prstGeom prst="rect">
              <a:avLst/>
            </a:prstGeom>
            <a:solidFill>
              <a:schemeClr val="accent2"/>
            </a:solidFill>
            <a:ln w="9525">
              <a:noFill/>
              <a:miter lim="800000"/>
              <a:headEnd/>
              <a:tailEnd/>
            </a:ln>
          </p:spPr>
          <p:txBody>
            <a:bodyPr>
              <a:spAutoFit/>
            </a:bodyPr>
            <a:lstStyle/>
            <a:p>
              <a:pPr algn="ctr"/>
              <a:r>
                <a:rPr lang="en-US" sz="1400">
                  <a:solidFill>
                    <a:schemeClr val="bg1"/>
                  </a:solidFill>
                  <a:cs typeface="Arial Unicode MS" pitchFamily="34" charset="-128"/>
                </a:rPr>
                <a:t>OS</a:t>
              </a:r>
            </a:p>
          </p:txBody>
        </p:sp>
      </p:grpSp>
      <p:grpSp>
        <p:nvGrpSpPr>
          <p:cNvPr id="8" name="Group 90"/>
          <p:cNvGrpSpPr>
            <a:grpSpLocks/>
          </p:cNvGrpSpPr>
          <p:nvPr/>
        </p:nvGrpSpPr>
        <p:grpSpPr bwMode="auto">
          <a:xfrm>
            <a:off x="3375025" y="2705100"/>
            <a:ext cx="596900" cy="812800"/>
            <a:chOff x="3375025" y="2705100"/>
            <a:chExt cx="596900" cy="812800"/>
          </a:xfrm>
        </p:grpSpPr>
        <p:sp>
          <p:nvSpPr>
            <p:cNvPr id="84" name="Rounded Rectangle 83"/>
            <p:cNvSpPr/>
            <p:nvPr/>
          </p:nvSpPr>
          <p:spPr bwMode="auto">
            <a:xfrm>
              <a:off x="3375025" y="2705100"/>
              <a:ext cx="596900" cy="812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atin typeface="Calibri" pitchFamily="34" charset="0"/>
                <a:cs typeface="Calibri" pitchFamily="34" charset="0"/>
              </a:endParaRPr>
            </a:p>
          </p:txBody>
        </p:sp>
        <p:sp>
          <p:nvSpPr>
            <p:cNvPr id="38962" name="TextBox 84"/>
            <p:cNvSpPr txBox="1">
              <a:spLocks noChangeArrowheads="1"/>
            </p:cNvSpPr>
            <p:nvPr/>
          </p:nvSpPr>
          <p:spPr bwMode="auto">
            <a:xfrm>
              <a:off x="3463925" y="2781300"/>
              <a:ext cx="431800" cy="304800"/>
            </a:xfrm>
            <a:prstGeom prst="rect">
              <a:avLst/>
            </a:prstGeom>
            <a:solidFill>
              <a:schemeClr val="accent1"/>
            </a:solidFill>
            <a:ln w="9525">
              <a:noFill/>
              <a:miter lim="800000"/>
              <a:headEnd/>
              <a:tailEnd/>
            </a:ln>
          </p:spPr>
          <p:txBody>
            <a:bodyPr wrap="none">
              <a:spAutoFit/>
            </a:bodyPr>
            <a:lstStyle/>
            <a:p>
              <a:pPr algn="ctr"/>
              <a:r>
                <a:rPr lang="en-US" sz="1400">
                  <a:solidFill>
                    <a:schemeClr val="bg1"/>
                  </a:solidFill>
                  <a:cs typeface="Arial Unicode MS" pitchFamily="34" charset="-128"/>
                </a:rPr>
                <a:t>DB</a:t>
              </a:r>
            </a:p>
          </p:txBody>
        </p:sp>
        <p:sp>
          <p:nvSpPr>
            <p:cNvPr id="38963" name="TextBox 166"/>
            <p:cNvSpPr txBox="1">
              <a:spLocks noChangeArrowheads="1"/>
            </p:cNvSpPr>
            <p:nvPr/>
          </p:nvSpPr>
          <p:spPr bwMode="auto">
            <a:xfrm>
              <a:off x="3449638" y="3124200"/>
              <a:ext cx="458787" cy="304800"/>
            </a:xfrm>
            <a:prstGeom prst="rect">
              <a:avLst/>
            </a:prstGeom>
            <a:solidFill>
              <a:schemeClr val="accent2"/>
            </a:solidFill>
            <a:ln w="9525">
              <a:noFill/>
              <a:miter lim="800000"/>
              <a:headEnd/>
              <a:tailEnd/>
            </a:ln>
          </p:spPr>
          <p:txBody>
            <a:bodyPr>
              <a:spAutoFit/>
            </a:bodyPr>
            <a:lstStyle/>
            <a:p>
              <a:pPr algn="ctr"/>
              <a:r>
                <a:rPr lang="en-US" sz="1400">
                  <a:solidFill>
                    <a:schemeClr val="bg1"/>
                  </a:solidFill>
                  <a:cs typeface="Arial Unicode MS" pitchFamily="34" charset="-128"/>
                </a:rPr>
                <a:t>OS</a:t>
              </a:r>
            </a:p>
          </p:txBody>
        </p:sp>
      </p:grpSp>
      <p:sp>
        <p:nvSpPr>
          <p:cNvPr id="20526" name="TextBox 196"/>
          <p:cNvSpPr txBox="1">
            <a:spLocks noChangeArrowheads="1"/>
          </p:cNvSpPr>
          <p:nvPr/>
        </p:nvSpPr>
        <p:spPr bwMode="auto">
          <a:xfrm>
            <a:off x="1122363" y="4487863"/>
            <a:ext cx="931862"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SAN</a:t>
            </a:r>
          </a:p>
        </p:txBody>
      </p:sp>
      <p:sp>
        <p:nvSpPr>
          <p:cNvPr id="20527" name="TextBox 199"/>
          <p:cNvSpPr txBox="1">
            <a:spLocks noChangeArrowheads="1"/>
          </p:cNvSpPr>
          <p:nvPr/>
        </p:nvSpPr>
        <p:spPr bwMode="auto">
          <a:xfrm>
            <a:off x="3105150" y="4792663"/>
            <a:ext cx="984250"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Network</a:t>
            </a:r>
          </a:p>
        </p:txBody>
      </p:sp>
      <p:sp>
        <p:nvSpPr>
          <p:cNvPr id="20528" name="TextBox 200"/>
          <p:cNvSpPr txBox="1">
            <a:spLocks noChangeArrowheads="1"/>
          </p:cNvSpPr>
          <p:nvPr/>
        </p:nvSpPr>
        <p:spPr bwMode="auto">
          <a:xfrm>
            <a:off x="2057400" y="4352925"/>
            <a:ext cx="1133475" cy="517525"/>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Load Balancers</a:t>
            </a:r>
          </a:p>
        </p:txBody>
      </p:sp>
      <p:sp>
        <p:nvSpPr>
          <p:cNvPr id="63" name="TextBox 199"/>
          <p:cNvSpPr txBox="1">
            <a:spLocks noChangeArrowheads="1"/>
          </p:cNvSpPr>
          <p:nvPr/>
        </p:nvSpPr>
        <p:spPr bwMode="auto">
          <a:xfrm>
            <a:off x="3489325" y="4440238"/>
            <a:ext cx="835025" cy="304800"/>
          </a:xfrm>
          <a:prstGeom prst="rect">
            <a:avLst/>
          </a:prstGeom>
          <a:solidFill>
            <a:schemeClr val="tx1"/>
          </a:solidFill>
          <a:ln w="9525">
            <a:noFill/>
            <a:miter lim="800000"/>
            <a:headEnd/>
            <a:tailEnd/>
          </a:ln>
        </p:spPr>
        <p:txBody>
          <a:bodyPr>
            <a:spAutoFit/>
          </a:bodyPr>
          <a:lstStyle/>
          <a:p>
            <a:pPr algn="ctr"/>
            <a:r>
              <a:rPr lang="en-US" sz="1400">
                <a:solidFill>
                  <a:schemeClr val="bg1"/>
                </a:solidFill>
                <a:cs typeface="Arial Unicode MS" pitchFamily="34" charset="-128"/>
              </a:rPr>
              <a:t>Security</a:t>
            </a:r>
          </a:p>
        </p:txBody>
      </p:sp>
      <p:sp>
        <p:nvSpPr>
          <p:cNvPr id="67" name="TextBox 66"/>
          <p:cNvSpPr txBox="1"/>
          <p:nvPr/>
        </p:nvSpPr>
        <p:spPr bwMode="auto">
          <a:xfrm>
            <a:off x="1120775" y="4194175"/>
            <a:ext cx="927100" cy="304800"/>
          </a:xfrm>
          <a:prstGeom prst="rect">
            <a:avLst/>
          </a:prstGeom>
          <a:solidFill>
            <a:schemeClr val="bg1">
              <a:lumMod val="85000"/>
            </a:schemeClr>
          </a:solidFill>
        </p:spPr>
        <p:txBody>
          <a:bodyPr lIns="0" rIns="0">
            <a:spAutoFit/>
          </a:bodyPr>
          <a:lstStyle/>
          <a:p>
            <a:pPr algn="ctr">
              <a:defRPr/>
            </a:pPr>
            <a:r>
              <a:rPr lang="en-US" sz="1400">
                <a:latin typeface="Arial" pitchFamily="34" charset="0"/>
                <a:cs typeface="Arial Unicode MS" pitchFamily="34" charset="-128"/>
              </a:rPr>
              <a:t>Virtualized</a:t>
            </a:r>
          </a:p>
        </p:txBody>
      </p:sp>
      <p:cxnSp>
        <p:nvCxnSpPr>
          <p:cNvPr id="69" name="Straight Arrow Connector 68"/>
          <p:cNvCxnSpPr>
            <a:stCxn id="81" idx="2"/>
          </p:cNvCxnSpPr>
          <p:nvPr/>
        </p:nvCxnSpPr>
        <p:spPr bwMode="auto">
          <a:xfrm rot="5400000">
            <a:off x="1276350" y="4305300"/>
            <a:ext cx="1771650" cy="196850"/>
          </a:xfrm>
          <a:prstGeom prst="straightConnector1">
            <a:avLst/>
          </a:prstGeom>
          <a:ln>
            <a:solidFill>
              <a:schemeClr val="accent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cxnSpLocks noChangeShapeType="1"/>
            <a:stCxn id="84" idx="2"/>
            <a:endCxn id="189" idx="0"/>
          </p:cNvCxnSpPr>
          <p:nvPr/>
        </p:nvCxnSpPr>
        <p:spPr bwMode="auto">
          <a:xfrm>
            <a:off x="3673475" y="3517900"/>
            <a:ext cx="28575" cy="1790700"/>
          </a:xfrm>
          <a:prstGeom prst="straightConnector1">
            <a:avLst/>
          </a:prstGeom>
          <a:noFill/>
          <a:ln w="25400" algn="ctr">
            <a:solidFill>
              <a:schemeClr val="accent1"/>
            </a:solidFill>
            <a:prstDash val="dash"/>
            <a:round/>
            <a:headEnd/>
            <a:tailEnd type="arrow" w="med" len="med"/>
          </a:ln>
        </p:spPr>
      </p:cxnSp>
      <p:cxnSp>
        <p:nvCxnSpPr>
          <p:cNvPr id="77" name="Straight Arrow Connector 76"/>
          <p:cNvCxnSpPr>
            <a:cxnSpLocks noChangeShapeType="1"/>
            <a:stCxn id="24" idx="2"/>
            <a:endCxn id="67" idx="0"/>
          </p:cNvCxnSpPr>
          <p:nvPr/>
        </p:nvCxnSpPr>
        <p:spPr bwMode="auto">
          <a:xfrm flipH="1">
            <a:off x="1584325" y="3505200"/>
            <a:ext cx="1381125" cy="688975"/>
          </a:xfrm>
          <a:prstGeom prst="straightConnector1">
            <a:avLst/>
          </a:prstGeom>
          <a:noFill/>
          <a:ln w="25400" algn="ctr">
            <a:solidFill>
              <a:schemeClr val="accent1"/>
            </a:solidFill>
            <a:prstDash val="dash"/>
            <a:round/>
            <a:headEnd/>
            <a:tailEnd type="arrow" w="med" len="med"/>
          </a:ln>
        </p:spPr>
      </p:cxnSp>
      <p:cxnSp>
        <p:nvCxnSpPr>
          <p:cNvPr id="80" name="Straight Arrow Connector 79"/>
          <p:cNvCxnSpPr>
            <a:cxnSpLocks noChangeShapeType="1"/>
            <a:stCxn id="24" idx="2"/>
            <a:endCxn id="20527" idx="0"/>
          </p:cNvCxnSpPr>
          <p:nvPr/>
        </p:nvCxnSpPr>
        <p:spPr bwMode="auto">
          <a:xfrm>
            <a:off x="2965450" y="3505200"/>
            <a:ext cx="631825" cy="1287463"/>
          </a:xfrm>
          <a:prstGeom prst="straightConnector1">
            <a:avLst/>
          </a:prstGeom>
          <a:noFill/>
          <a:ln w="25400" algn="ctr">
            <a:solidFill>
              <a:schemeClr val="accent1"/>
            </a:solidFill>
            <a:prstDash val="dash"/>
            <a:round/>
            <a:headEnd/>
            <a:tailEnd type="arrow" w="med" len="med"/>
          </a:ln>
        </p:spPr>
      </p:cxnSp>
      <p:cxnSp>
        <p:nvCxnSpPr>
          <p:cNvPr id="85" name="Straight Arrow Connector 84"/>
          <p:cNvCxnSpPr>
            <a:cxnSpLocks noChangeShapeType="1"/>
            <a:stCxn id="24" idx="2"/>
            <a:endCxn id="20528" idx="0"/>
          </p:cNvCxnSpPr>
          <p:nvPr/>
        </p:nvCxnSpPr>
        <p:spPr bwMode="auto">
          <a:xfrm flipH="1">
            <a:off x="2624138" y="3505200"/>
            <a:ext cx="341312" cy="847725"/>
          </a:xfrm>
          <a:prstGeom prst="straightConnector1">
            <a:avLst/>
          </a:prstGeom>
          <a:noFill/>
          <a:ln w="25400" algn="ctr">
            <a:solidFill>
              <a:schemeClr val="accent1"/>
            </a:solidFill>
            <a:prstDash val="dash"/>
            <a:round/>
            <a:headEnd/>
            <a:tailEnd type="arrow" w="med" len="med"/>
          </a:ln>
        </p:spPr>
      </p:cxnSp>
      <p:cxnSp>
        <p:nvCxnSpPr>
          <p:cNvPr id="88" name="Straight Arrow Connector 87"/>
          <p:cNvCxnSpPr>
            <a:cxnSpLocks noChangeShapeType="1"/>
            <a:stCxn id="24" idx="2"/>
            <a:endCxn id="63" idx="0"/>
          </p:cNvCxnSpPr>
          <p:nvPr/>
        </p:nvCxnSpPr>
        <p:spPr bwMode="auto">
          <a:xfrm>
            <a:off x="2965450" y="3505200"/>
            <a:ext cx="941388" cy="935038"/>
          </a:xfrm>
          <a:prstGeom prst="straightConnector1">
            <a:avLst/>
          </a:prstGeom>
          <a:noFill/>
          <a:ln w="25400" algn="ctr">
            <a:solidFill>
              <a:schemeClr val="accent1"/>
            </a:solidFill>
            <a:prstDash val="dash"/>
            <a:round/>
            <a:headEnd/>
            <a:tailEnd type="arrow" w="med" len="med"/>
          </a:ln>
        </p:spPr>
      </p:cxnSp>
      <p:cxnSp>
        <p:nvCxnSpPr>
          <p:cNvPr id="92" name="Straight Arrow Connector 91"/>
          <p:cNvCxnSpPr>
            <a:cxnSpLocks noChangeShapeType="1"/>
            <a:stCxn id="81" idx="2"/>
            <a:endCxn id="67" idx="0"/>
          </p:cNvCxnSpPr>
          <p:nvPr/>
        </p:nvCxnSpPr>
        <p:spPr bwMode="auto">
          <a:xfrm flipH="1">
            <a:off x="1584325" y="3517900"/>
            <a:ext cx="676275" cy="676275"/>
          </a:xfrm>
          <a:prstGeom prst="straightConnector1">
            <a:avLst/>
          </a:prstGeom>
          <a:noFill/>
          <a:ln w="25400" algn="ctr">
            <a:solidFill>
              <a:schemeClr val="accent1"/>
            </a:solidFill>
            <a:prstDash val="dash"/>
            <a:round/>
            <a:headEnd/>
            <a:tailEnd type="arrow" w="med" len="med"/>
          </a:ln>
        </p:spPr>
      </p:cxnSp>
      <p:cxnSp>
        <p:nvCxnSpPr>
          <p:cNvPr id="95" name="Straight Arrow Connector 94"/>
          <p:cNvCxnSpPr>
            <a:cxnSpLocks noChangeShapeType="1"/>
            <a:stCxn id="81" idx="2"/>
            <a:endCxn id="20527" idx="0"/>
          </p:cNvCxnSpPr>
          <p:nvPr/>
        </p:nvCxnSpPr>
        <p:spPr bwMode="auto">
          <a:xfrm>
            <a:off x="2260600" y="3517900"/>
            <a:ext cx="1336675" cy="1274763"/>
          </a:xfrm>
          <a:prstGeom prst="straightConnector1">
            <a:avLst/>
          </a:prstGeom>
          <a:noFill/>
          <a:ln w="25400" algn="ctr">
            <a:solidFill>
              <a:schemeClr val="accent1"/>
            </a:solidFill>
            <a:prstDash val="dash"/>
            <a:round/>
            <a:headEnd/>
            <a:tailEnd type="arrow" w="med" len="med"/>
          </a:ln>
        </p:spPr>
      </p:cxnSp>
      <p:cxnSp>
        <p:nvCxnSpPr>
          <p:cNvPr id="99" name="Straight Arrow Connector 98"/>
          <p:cNvCxnSpPr>
            <a:cxnSpLocks noChangeShapeType="1"/>
            <a:stCxn id="81" idx="2"/>
            <a:endCxn id="20528" idx="0"/>
          </p:cNvCxnSpPr>
          <p:nvPr/>
        </p:nvCxnSpPr>
        <p:spPr bwMode="auto">
          <a:xfrm>
            <a:off x="2260600" y="3517900"/>
            <a:ext cx="363538" cy="835025"/>
          </a:xfrm>
          <a:prstGeom prst="straightConnector1">
            <a:avLst/>
          </a:prstGeom>
          <a:noFill/>
          <a:ln w="25400" algn="ctr">
            <a:solidFill>
              <a:schemeClr val="accent1"/>
            </a:solidFill>
            <a:prstDash val="dash"/>
            <a:round/>
            <a:headEnd/>
            <a:tailEnd type="arrow" w="med" len="med"/>
          </a:ln>
        </p:spPr>
      </p:cxnSp>
      <p:cxnSp>
        <p:nvCxnSpPr>
          <p:cNvPr id="102" name="Straight Arrow Connector 101"/>
          <p:cNvCxnSpPr>
            <a:cxnSpLocks noChangeShapeType="1"/>
            <a:stCxn id="81" idx="2"/>
            <a:endCxn id="63" idx="0"/>
          </p:cNvCxnSpPr>
          <p:nvPr/>
        </p:nvCxnSpPr>
        <p:spPr bwMode="auto">
          <a:xfrm>
            <a:off x="2260600" y="3517900"/>
            <a:ext cx="1646238" cy="922338"/>
          </a:xfrm>
          <a:prstGeom prst="straightConnector1">
            <a:avLst/>
          </a:prstGeom>
          <a:noFill/>
          <a:ln w="25400" algn="ctr">
            <a:solidFill>
              <a:schemeClr val="accent1"/>
            </a:solidFill>
            <a:prstDash val="dash"/>
            <a:round/>
            <a:headEnd/>
            <a:tailEnd type="arrow" w="med" len="med"/>
          </a:ln>
        </p:spPr>
      </p:cxnSp>
      <p:cxnSp>
        <p:nvCxnSpPr>
          <p:cNvPr id="105" name="Straight Arrow Connector 104"/>
          <p:cNvCxnSpPr>
            <a:cxnSpLocks noChangeShapeType="1"/>
            <a:stCxn id="84" idx="2"/>
            <a:endCxn id="67" idx="0"/>
          </p:cNvCxnSpPr>
          <p:nvPr/>
        </p:nvCxnSpPr>
        <p:spPr bwMode="auto">
          <a:xfrm flipH="1">
            <a:off x="1584325" y="3517900"/>
            <a:ext cx="2089150" cy="676275"/>
          </a:xfrm>
          <a:prstGeom prst="straightConnector1">
            <a:avLst/>
          </a:prstGeom>
          <a:noFill/>
          <a:ln w="25400" algn="ctr">
            <a:solidFill>
              <a:schemeClr val="accent1"/>
            </a:solidFill>
            <a:prstDash val="dash"/>
            <a:round/>
            <a:headEnd/>
            <a:tailEnd type="arrow" w="med" len="med"/>
          </a:ln>
        </p:spPr>
      </p:cxnSp>
      <p:cxnSp>
        <p:nvCxnSpPr>
          <p:cNvPr id="108" name="Straight Arrow Connector 107"/>
          <p:cNvCxnSpPr>
            <a:cxnSpLocks noChangeShapeType="1"/>
            <a:stCxn id="84" idx="2"/>
            <a:endCxn id="20528" idx="0"/>
          </p:cNvCxnSpPr>
          <p:nvPr/>
        </p:nvCxnSpPr>
        <p:spPr bwMode="auto">
          <a:xfrm flipH="1">
            <a:off x="2624138" y="3517900"/>
            <a:ext cx="1049337" cy="835025"/>
          </a:xfrm>
          <a:prstGeom prst="straightConnector1">
            <a:avLst/>
          </a:prstGeom>
          <a:noFill/>
          <a:ln w="25400" algn="ctr">
            <a:solidFill>
              <a:schemeClr val="accent1"/>
            </a:solidFill>
            <a:prstDash val="dash"/>
            <a:round/>
            <a:headEnd/>
            <a:tailEnd type="arrow" w="med" len="med"/>
          </a:ln>
        </p:spPr>
      </p:cxnSp>
      <p:cxnSp>
        <p:nvCxnSpPr>
          <p:cNvPr id="111" name="Straight Arrow Connector 110"/>
          <p:cNvCxnSpPr>
            <a:cxnSpLocks noChangeShapeType="1"/>
            <a:stCxn id="84" idx="2"/>
            <a:endCxn id="20527" idx="0"/>
          </p:cNvCxnSpPr>
          <p:nvPr/>
        </p:nvCxnSpPr>
        <p:spPr bwMode="auto">
          <a:xfrm flipH="1">
            <a:off x="3597275" y="3517900"/>
            <a:ext cx="76200" cy="1274763"/>
          </a:xfrm>
          <a:prstGeom prst="straightConnector1">
            <a:avLst/>
          </a:prstGeom>
          <a:noFill/>
          <a:ln w="25400" algn="ctr">
            <a:solidFill>
              <a:schemeClr val="accent1"/>
            </a:solidFill>
            <a:prstDash val="dash"/>
            <a:round/>
            <a:headEnd/>
            <a:tailEnd type="arrow" w="med" len="med"/>
          </a:ln>
        </p:spPr>
      </p:cxnSp>
      <p:sp>
        <p:nvSpPr>
          <p:cNvPr id="125" name="Rounded Rectangle 124"/>
          <p:cNvSpPr/>
          <p:nvPr/>
        </p:nvSpPr>
        <p:spPr bwMode="auto">
          <a:xfrm>
            <a:off x="5041900" y="3514725"/>
            <a:ext cx="739775" cy="3778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100" dirty="0">
                <a:latin typeface="Calibri" pitchFamily="34" charset="0"/>
                <a:cs typeface="Calibri" pitchFamily="34" charset="0"/>
              </a:rPr>
              <a:t>Load Balancer</a:t>
            </a:r>
          </a:p>
        </p:txBody>
      </p:sp>
      <p:sp>
        <p:nvSpPr>
          <p:cNvPr id="126" name="Rounded Rectangle 125"/>
          <p:cNvSpPr/>
          <p:nvPr/>
        </p:nvSpPr>
        <p:spPr bwMode="auto">
          <a:xfrm>
            <a:off x="5894388" y="3514725"/>
            <a:ext cx="825500" cy="3778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100" dirty="0">
                <a:latin typeface="Calibri" pitchFamily="34" charset="0"/>
                <a:cs typeface="Calibri" pitchFamily="34" charset="0"/>
              </a:rPr>
              <a:t>Router</a:t>
            </a:r>
          </a:p>
        </p:txBody>
      </p:sp>
      <p:sp>
        <p:nvSpPr>
          <p:cNvPr id="127" name="Rounded Rectangle 126"/>
          <p:cNvSpPr/>
          <p:nvPr/>
        </p:nvSpPr>
        <p:spPr bwMode="auto">
          <a:xfrm>
            <a:off x="6834188" y="3514725"/>
            <a:ext cx="692150" cy="3778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100" dirty="0">
                <a:latin typeface="Calibri" pitchFamily="34" charset="0"/>
                <a:cs typeface="Calibri" pitchFamily="34" charset="0"/>
              </a:rPr>
              <a:t>Monitoring</a:t>
            </a:r>
          </a:p>
        </p:txBody>
      </p:sp>
      <p:sp>
        <p:nvSpPr>
          <p:cNvPr id="128" name="Rounded Rectangle 127"/>
          <p:cNvSpPr/>
          <p:nvPr/>
        </p:nvSpPr>
        <p:spPr bwMode="auto">
          <a:xfrm>
            <a:off x="7639050" y="3514725"/>
            <a:ext cx="695325" cy="3778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fontAlgn="auto">
              <a:spcBef>
                <a:spcPts val="0"/>
              </a:spcBef>
              <a:spcAft>
                <a:spcPts val="0"/>
              </a:spcAft>
              <a:defRPr/>
            </a:pPr>
            <a:r>
              <a:rPr lang="en-US" sz="1100" dirty="0">
                <a:latin typeface="Calibri" pitchFamily="34" charset="0"/>
                <a:cs typeface="Calibri" pitchFamily="34" charset="0"/>
              </a:rPr>
              <a:t>Metering</a:t>
            </a:r>
          </a:p>
        </p:txBody>
      </p:sp>
      <p:pic>
        <p:nvPicPr>
          <p:cNvPr id="205" name="Picture 24"/>
          <p:cNvPicPr>
            <a:picLocks noChangeAspect="1" noChangeArrowheads="1"/>
          </p:cNvPicPr>
          <p:nvPr/>
        </p:nvPicPr>
        <p:blipFill>
          <a:blip r:embed="rId5"/>
          <a:srcRect/>
          <a:stretch>
            <a:fillRect/>
          </a:stretch>
        </p:blipFill>
        <p:spPr bwMode="auto">
          <a:xfrm>
            <a:off x="4919663" y="2686050"/>
            <a:ext cx="3530600" cy="1647825"/>
          </a:xfrm>
          <a:prstGeom prst="rect">
            <a:avLst/>
          </a:prstGeom>
          <a:noFill/>
          <a:ln w="9525">
            <a:noFill/>
            <a:miter lim="800000"/>
            <a:headEnd/>
            <a:tailEnd/>
          </a:ln>
        </p:spPr>
      </p:pic>
      <p:cxnSp>
        <p:nvCxnSpPr>
          <p:cNvPr id="129" name="Straight Arrow Connector 128"/>
          <p:cNvCxnSpPr>
            <a:cxnSpLocks noChangeShapeType="1"/>
            <a:stCxn id="84" idx="2"/>
            <a:endCxn id="63" idx="0"/>
          </p:cNvCxnSpPr>
          <p:nvPr/>
        </p:nvCxnSpPr>
        <p:spPr bwMode="auto">
          <a:xfrm>
            <a:off x="3673475" y="3517900"/>
            <a:ext cx="233363" cy="922338"/>
          </a:xfrm>
          <a:prstGeom prst="straightConnector1">
            <a:avLst/>
          </a:prstGeom>
          <a:noFill/>
          <a:ln w="25400" algn="ctr">
            <a:solidFill>
              <a:schemeClr val="accent1"/>
            </a:solidFill>
            <a:prstDash val="dash"/>
            <a:round/>
            <a:headEnd/>
            <a:tailEnd type="arrow" w="med" len="med"/>
          </a:ln>
        </p:spPr>
      </p:cxnSp>
      <p:sp>
        <p:nvSpPr>
          <p:cNvPr id="82" name="Right Arrow 81"/>
          <p:cNvSpPr/>
          <p:nvPr/>
        </p:nvSpPr>
        <p:spPr>
          <a:xfrm>
            <a:off x="506184" y="1371600"/>
            <a:ext cx="8066315" cy="440872"/>
          </a:xfrm>
          <a:prstGeom prst="rightArrow">
            <a:avLst/>
          </a:prstGeom>
          <a:gradFill flip="none" rotWithShape="1">
            <a:gsLst>
              <a:gs pos="0">
                <a:schemeClr val="tx2"/>
              </a:gs>
              <a:gs pos="100000">
                <a:schemeClr val="bg2"/>
              </a:gs>
            </a:gsLst>
            <a:lin ang="18900000" scaled="1"/>
            <a:tileRect/>
          </a:gra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TextBox 82"/>
          <p:cNvSpPr txBox="1">
            <a:spLocks noChangeArrowheads="1"/>
          </p:cNvSpPr>
          <p:nvPr/>
        </p:nvSpPr>
        <p:spPr bwMode="auto">
          <a:xfrm>
            <a:off x="423863" y="1176338"/>
            <a:ext cx="3038475" cy="336550"/>
          </a:xfrm>
          <a:prstGeom prst="rect">
            <a:avLst/>
          </a:prstGeom>
          <a:noFill/>
          <a:ln w="9525">
            <a:noFill/>
            <a:miter lim="800000"/>
            <a:headEnd/>
            <a:tailEnd/>
          </a:ln>
        </p:spPr>
        <p:txBody>
          <a:bodyPr wrap="none">
            <a:spAutoFit/>
          </a:bodyPr>
          <a:lstStyle/>
          <a:p>
            <a:r>
              <a:rPr lang="en-US" sz="1600" i="1">
                <a:cs typeface="Arial Unicode MS" pitchFamily="34" charset="-128"/>
              </a:rPr>
              <a:t>Increasing Efficiency and Agility</a:t>
            </a:r>
          </a:p>
        </p:txBody>
      </p:sp>
      <p:sp>
        <p:nvSpPr>
          <p:cNvPr id="86" name="Footer Placeholder 85"/>
          <p:cNvSpPr>
            <a:spLocks noGrp="1"/>
          </p:cNvSpPr>
          <p:nvPr>
            <p:ph type="ftr" sz="quarter" idx="15"/>
          </p:nvPr>
        </p:nvSpPr>
        <p:spPr/>
        <p:txBody>
          <a:bodyPr/>
          <a:lstStyle/>
          <a:p>
            <a:pP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5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52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5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5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52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1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par>
                          <p:cTn id="83" fill="hold">
                            <p:stCondLst>
                              <p:cond delay="0"/>
                            </p:stCondLst>
                            <p:childTnLst>
                              <p:par>
                                <p:cTn id="84" presetID="22" presetClass="entr" presetSubtype="4"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down)">
                                      <p:cBhvr>
                                        <p:cTn id="86" dur="5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2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5"/>
                                        </p:tgtEl>
                                        <p:attrNameLst>
                                          <p:attrName>style.visibility</p:attrName>
                                        </p:attrNameLst>
                                      </p:cBhvr>
                                      <p:to>
                                        <p:strVal val="visible"/>
                                      </p:to>
                                    </p:set>
                                    <p:animEffect transition="in" filter="fade">
                                      <p:cBhvr>
                                        <p:cTn id="106" dur="500"/>
                                        <p:tgtEl>
                                          <p:spTgt spid="20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
                                        <p:tgtEl>
                                          <p:spTgt spid="3"/>
                                        </p:tgtEl>
                                      </p:cBhvr>
                                    </p:animEffect>
                                  </p:childTnLst>
                                </p:cTn>
                              </p:par>
                              <p:par>
                                <p:cTn id="112" presetID="1" presetClass="entr" presetSubtype="0" fill="hold" nodeType="withEffect">
                                  <p:stCondLst>
                                    <p:cond delay="0"/>
                                  </p:stCondLst>
                                  <p:childTnLst>
                                    <p:set>
                                      <p:cBhvr>
                                        <p:cTn id="113" dur="1" fill="hold">
                                          <p:stCondLst>
                                            <p:cond delay="0"/>
                                          </p:stCondLst>
                                        </p:cTn>
                                        <p:tgtEl>
                                          <p:spTgt spid="73"/>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9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95"/>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99"/>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7" grpId="0"/>
      <p:bldP spid="20526" grpId="0" animBg="1"/>
      <p:bldP spid="20527" grpId="0" animBg="1"/>
      <p:bldP spid="20528" grpId="0" animBg="1"/>
      <p:bldP spid="63" grpId="0" animBg="1"/>
      <p:bldP spid="67" grpId="0" animBg="1"/>
      <p:bldP spid="125" grpId="0" animBg="1"/>
      <p:bldP spid="126" grpId="0" animBg="1"/>
      <p:bldP spid="127" grpId="0" animBg="1"/>
      <p:bldP spid="128" grpId="0" animBg="1"/>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76263" y="315913"/>
            <a:ext cx="8120062" cy="407987"/>
          </a:xfrm>
        </p:spPr>
        <p:txBody>
          <a:bodyPr/>
          <a:lstStyle/>
          <a:p>
            <a:pPr eaLnBrk="1" hangingPunct="1"/>
            <a:r>
              <a:rPr lang="en-US" smtClean="0">
                <a:latin typeface="Arial" charset="0"/>
                <a:cs typeface="FS Joey"/>
              </a:rPr>
              <a:t>Global Media Giant: Benefits</a:t>
            </a:r>
          </a:p>
        </p:txBody>
      </p:sp>
      <p:sp>
        <p:nvSpPr>
          <p:cNvPr id="40962" name="Subtitle 13"/>
          <p:cNvSpPr>
            <a:spLocks noGrp="1"/>
          </p:cNvSpPr>
          <p:nvPr>
            <p:ph sz="half" idx="1"/>
          </p:nvPr>
        </p:nvSpPr>
        <p:spPr>
          <a:xfrm>
            <a:off x="457200" y="1238250"/>
            <a:ext cx="5086350" cy="5219700"/>
          </a:xfrm>
        </p:spPr>
        <p:txBody>
          <a:bodyPr/>
          <a:lstStyle/>
          <a:p>
            <a:pPr eaLnBrk="1" hangingPunct="1">
              <a:lnSpc>
                <a:spcPct val="90000"/>
              </a:lnSpc>
              <a:buFont typeface="CA Sans"/>
              <a:buNone/>
            </a:pPr>
            <a:r>
              <a:rPr lang="en-GB" sz="2600" b="1" u="sng" smtClean="0">
                <a:latin typeface="Arial" charset="0"/>
              </a:rPr>
              <a:t>Business</a:t>
            </a:r>
            <a:r>
              <a:rPr lang="en-GB" sz="2600" b="1" smtClean="0">
                <a:latin typeface="Arial" charset="0"/>
              </a:rPr>
              <a:t> – External Websites </a:t>
            </a:r>
            <a:endParaRPr lang="en-US" sz="2600" b="1" u="sng" smtClean="0">
              <a:latin typeface="Arial" charset="0"/>
            </a:endParaRPr>
          </a:p>
          <a:p>
            <a:pPr lvl="1" eaLnBrk="1" hangingPunct="1">
              <a:lnSpc>
                <a:spcPct val="90000"/>
              </a:lnSpc>
            </a:pPr>
            <a:r>
              <a:rPr lang="en-GB" sz="2000" smtClean="0">
                <a:latin typeface="Arial" charset="0"/>
              </a:rPr>
              <a:t>Always available</a:t>
            </a:r>
          </a:p>
          <a:p>
            <a:pPr lvl="1" eaLnBrk="1" hangingPunct="1">
              <a:lnSpc>
                <a:spcPct val="90000"/>
              </a:lnSpc>
            </a:pPr>
            <a:r>
              <a:rPr lang="en-GB" sz="2000" smtClean="0">
                <a:latin typeface="Arial" charset="0"/>
              </a:rPr>
              <a:t>Go to market reduced by 50%</a:t>
            </a:r>
            <a:endParaRPr lang="en-US" sz="2000" smtClean="0">
              <a:latin typeface="Arial" charset="0"/>
            </a:endParaRPr>
          </a:p>
          <a:p>
            <a:pPr eaLnBrk="1" hangingPunct="1">
              <a:lnSpc>
                <a:spcPct val="90000"/>
              </a:lnSpc>
              <a:buFont typeface="CA Sans"/>
              <a:buNone/>
            </a:pPr>
            <a:r>
              <a:rPr lang="en-GB" sz="2600" b="1" u="sng" smtClean="0">
                <a:latin typeface="Arial" charset="0"/>
              </a:rPr>
              <a:t>IT Customer </a:t>
            </a:r>
            <a:r>
              <a:rPr lang="en-GB" sz="2600" b="1" smtClean="0">
                <a:latin typeface="Arial" charset="0"/>
              </a:rPr>
              <a:t>– </a:t>
            </a:r>
          </a:p>
          <a:p>
            <a:pPr eaLnBrk="1" hangingPunct="1">
              <a:lnSpc>
                <a:spcPct val="90000"/>
              </a:lnSpc>
              <a:buFont typeface="CA Sans"/>
              <a:buNone/>
            </a:pPr>
            <a:r>
              <a:rPr lang="en-GB" sz="2600" b="1" smtClean="0">
                <a:latin typeface="Arial" charset="0"/>
              </a:rPr>
              <a:t>	</a:t>
            </a:r>
            <a:r>
              <a:rPr lang="en-GB" sz="2000" b="1" smtClean="0">
                <a:latin typeface="Arial" charset="0"/>
              </a:rPr>
              <a:t>-</a:t>
            </a:r>
            <a:r>
              <a:rPr lang="en-GB" sz="2000" smtClean="0">
                <a:latin typeface="Arial" charset="0"/>
              </a:rPr>
              <a:t>Web Development is consistent</a:t>
            </a:r>
          </a:p>
          <a:p>
            <a:pPr eaLnBrk="1" hangingPunct="1">
              <a:lnSpc>
                <a:spcPct val="90000"/>
              </a:lnSpc>
              <a:buFont typeface="CA Sans"/>
              <a:buNone/>
            </a:pPr>
            <a:r>
              <a:rPr lang="en-GB" sz="2000" smtClean="0">
                <a:latin typeface="Arial" charset="0"/>
              </a:rPr>
              <a:t>	-Fewer support problems</a:t>
            </a:r>
          </a:p>
          <a:p>
            <a:pPr eaLnBrk="1" hangingPunct="1">
              <a:lnSpc>
                <a:spcPct val="90000"/>
              </a:lnSpc>
              <a:buFont typeface="CA Sans"/>
              <a:buNone/>
            </a:pPr>
            <a:r>
              <a:rPr lang="en-GB" sz="2000" smtClean="0">
                <a:latin typeface="Arial" charset="0"/>
              </a:rPr>
              <a:t>	-Reduced downtime</a:t>
            </a:r>
          </a:p>
          <a:p>
            <a:pPr eaLnBrk="1" hangingPunct="1">
              <a:lnSpc>
                <a:spcPct val="90000"/>
              </a:lnSpc>
            </a:pPr>
            <a:endParaRPr lang="en-GB" sz="2000" smtClean="0">
              <a:latin typeface="Arial" charset="0"/>
            </a:endParaRPr>
          </a:p>
          <a:p>
            <a:pPr eaLnBrk="1" hangingPunct="1">
              <a:lnSpc>
                <a:spcPct val="90000"/>
              </a:lnSpc>
              <a:buFont typeface="CA Sans"/>
              <a:buNone/>
            </a:pPr>
            <a:r>
              <a:rPr lang="en-GB" sz="2400" b="1" smtClean="0">
                <a:latin typeface="Arial" charset="0"/>
              </a:rPr>
              <a:t>3Tera  provided – </a:t>
            </a:r>
          </a:p>
          <a:p>
            <a:pPr eaLnBrk="1" hangingPunct="1">
              <a:lnSpc>
                <a:spcPct val="90000"/>
              </a:lnSpc>
              <a:buFont typeface="CA Sans"/>
              <a:buNone/>
            </a:pPr>
            <a:r>
              <a:rPr lang="en-GB" sz="2400" b="1" smtClean="0">
                <a:latin typeface="Arial" charset="0"/>
              </a:rPr>
              <a:t>Reduced cost to the business</a:t>
            </a:r>
          </a:p>
          <a:p>
            <a:pPr eaLnBrk="1" hangingPunct="1">
              <a:lnSpc>
                <a:spcPct val="90000"/>
              </a:lnSpc>
              <a:buFont typeface="CA Sans"/>
              <a:buNone/>
            </a:pPr>
            <a:r>
              <a:rPr lang="en-GB" sz="2400" b="1" smtClean="0">
                <a:latin typeface="Arial" charset="0"/>
              </a:rPr>
              <a:t>Faster time to Market (ROI)</a:t>
            </a:r>
            <a:endParaRPr lang="en-US" sz="2400" b="1" smtClean="0">
              <a:latin typeface="Arial" charset="0"/>
            </a:endParaRPr>
          </a:p>
        </p:txBody>
      </p:sp>
      <p:sp>
        <p:nvSpPr>
          <p:cNvPr id="28678" name="Footer Placeholder 3"/>
          <p:cNvSpPr>
            <a:spLocks noGrp="1"/>
          </p:cNvSpPr>
          <p:nvPr>
            <p:ph type="ftr" sz="quarter" idx="11"/>
          </p:nvPr>
        </p:nvSpPr>
        <p:spPr/>
        <p:txBody>
          <a:bodyPr/>
          <a:lstStyle/>
          <a:p>
            <a:pPr>
              <a:defRPr/>
            </a:pPr>
            <a:r>
              <a:rPr lang="en-GB" smtClean="0">
                <a:latin typeface="Arial" pitchFamily="34" charset="0"/>
                <a:cs typeface="Arial Unicode MS" pitchFamily="34" charset="-128"/>
              </a:rPr>
              <a:t>Feb 16, 2011        Copyright © 2011 CA</a:t>
            </a:r>
            <a:endParaRPr lang="en-US" smtClean="0">
              <a:latin typeface="Arial" pitchFamily="34" charset="0"/>
              <a:cs typeface="Arial Unicode MS" pitchFamily="34" charset="-128"/>
            </a:endParaRPr>
          </a:p>
        </p:txBody>
      </p:sp>
      <p:pic>
        <p:nvPicPr>
          <p:cNvPr id="8" name="Picture 7"/>
          <p:cNvPicPr>
            <a:picLocks noChangeAspect="1"/>
          </p:cNvPicPr>
          <p:nvPr/>
        </p:nvPicPr>
        <p:blipFill>
          <a:blip r:embed="rId3" cstate="print"/>
          <a:stretch>
            <a:fillRect/>
          </a:stretch>
        </p:blipFill>
        <p:spPr>
          <a:xfrm>
            <a:off x="5077354" y="2233874"/>
            <a:ext cx="3251200" cy="325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pPr>
              <a:defRPr/>
            </a:pPr>
            <a:fld id="{CDB6C94C-8821-417A-8BCF-668744516761}" type="slidenum">
              <a:rPr lang="en-US" smtClean="0"/>
              <a:pPr>
                <a:defRPr/>
              </a:pPr>
              <a:t>9</a:t>
            </a:fld>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A_Blues_Dark">
  <a:themeElements>
    <a:clrScheme name="CA Blues Dark">
      <a:dk1>
        <a:srgbClr val="FFFFFF"/>
      </a:dk1>
      <a:lt1>
        <a:srgbClr val="000000"/>
      </a:lt1>
      <a:dk2>
        <a:srgbClr val="E1E1E1"/>
      </a:dk2>
      <a:lt2>
        <a:srgbClr val="19056E"/>
      </a:lt2>
      <a:accent1>
        <a:srgbClr val="0064AF"/>
      </a:accent1>
      <a:accent2>
        <a:srgbClr val="14AA13"/>
      </a:accent2>
      <a:accent3>
        <a:srgbClr val="444444"/>
      </a:accent3>
      <a:accent4>
        <a:srgbClr val="0064AF"/>
      </a:accent4>
      <a:accent5>
        <a:srgbClr val="19056E"/>
      </a:accent5>
      <a:accent6>
        <a:srgbClr val="E05C06"/>
      </a:accent6>
      <a:hlink>
        <a:srgbClr val="003157"/>
      </a:hlink>
      <a:folHlink>
        <a:srgbClr val="0A5509"/>
      </a:folHlink>
    </a:clrScheme>
    <a:fontScheme name="CA Sans">
      <a:majorFont>
        <a:latin typeface="CA Sans"/>
        <a:ea typeface="Arial Unicode MS"/>
        <a:cs typeface=""/>
      </a:majorFont>
      <a:minorFont>
        <a:latin typeface="CA Sans"/>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tx2"/>
            </a:gs>
            <a:gs pos="100000">
              <a:schemeClr val="bg2"/>
            </a:gs>
          </a:gsLst>
          <a:lin ang="189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A_Blues_Dark 1">
        <a:dk1>
          <a:srgbClr val="000000"/>
        </a:dk1>
        <a:lt1>
          <a:srgbClr val="FFFFFF"/>
        </a:lt1>
        <a:dk2>
          <a:srgbClr val="19056E"/>
        </a:dk2>
        <a:lt2>
          <a:srgbClr val="0064AF"/>
        </a:lt2>
        <a:accent1>
          <a:srgbClr val="00B0CA"/>
        </a:accent1>
        <a:accent2>
          <a:srgbClr val="00694B"/>
        </a:accent2>
        <a:accent3>
          <a:srgbClr val="FFFFFF"/>
        </a:accent3>
        <a:accent4>
          <a:srgbClr val="000000"/>
        </a:accent4>
        <a:accent5>
          <a:srgbClr val="AAD4E1"/>
        </a:accent5>
        <a:accent6>
          <a:srgbClr val="005E43"/>
        </a:accent6>
        <a:hlink>
          <a:srgbClr val="3E0D53"/>
        </a:hlink>
        <a:folHlink>
          <a:srgbClr val="CD00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CA_Blues_Dark</Template>
  <TotalTime>7</TotalTime>
  <Words>2654</Words>
  <Application>Microsoft Office PowerPoint</Application>
  <PresentationFormat>On-screen Show (4:3)</PresentationFormat>
  <Paragraphs>343</Paragraphs>
  <Slides>10</Slides>
  <Notes>10</Notes>
  <HiddenSlides>0</HiddenSlides>
  <MMClips>0</MMClips>
  <ScaleCrop>false</ScaleCrop>
  <HeadingPairs>
    <vt:vector size="6" baseType="variant">
      <vt:variant>
        <vt:lpstr>Fonts Used</vt:lpstr>
      </vt:variant>
      <vt:variant>
        <vt:i4>7</vt:i4>
      </vt:variant>
      <vt:variant>
        <vt:lpstr>Design Template</vt:lpstr>
      </vt:variant>
      <vt:variant>
        <vt:i4>21</vt:i4>
      </vt:variant>
      <vt:variant>
        <vt:lpstr>Slide Titles</vt:lpstr>
      </vt:variant>
      <vt:variant>
        <vt:i4>10</vt:i4>
      </vt:variant>
    </vt:vector>
  </HeadingPairs>
  <TitlesOfParts>
    <vt:vector size="38" baseType="lpstr">
      <vt:lpstr>Arial</vt:lpstr>
      <vt:lpstr>Arial Unicode MS</vt:lpstr>
      <vt:lpstr>CA Sans</vt:lpstr>
      <vt:lpstr>FS Joey</vt:lpstr>
      <vt:lpstr>Calibri</vt:lpstr>
      <vt:lpstr>MS PGothic</vt:lpstr>
      <vt:lpstr>Wingdings</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CA_Blues_Dark</vt:lpstr>
      <vt:lpstr>Can your enterprise harness cloud for agility, efficiency and innovation?</vt:lpstr>
      <vt:lpstr>Enterprise IT needs a game-changer</vt:lpstr>
      <vt:lpstr>Global Media Giant: Challenge</vt:lpstr>
      <vt:lpstr>Cloud elevates IT to focus on innovation</vt:lpstr>
      <vt:lpstr>IT will be accountable for management and security across a diverse range of cloud and traditional models</vt:lpstr>
      <vt:lpstr>CA helps you USE and PROVIDE cloud and traditional services and TRANSFORM for agility, efficiency and innovation</vt:lpstr>
      <vt:lpstr>TRANSFORM service dev-to-production cycles for business innovation</vt:lpstr>
      <vt:lpstr>Virtual Business Services Unlock Data Centers To Focus on What Matters Most – the Application!</vt:lpstr>
      <vt:lpstr>Global Media Giant: Benefits</vt:lpstr>
      <vt:lpstr>In 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your enterprise harness cloud for agility, efficiency and innovation?</dc:title>
  <dc:creator/>
  <cp:lastModifiedBy/>
  <cp:revision>3</cp:revision>
  <dcterms:created xsi:type="dcterms:W3CDTF">2011-04-07T18:26:13Z</dcterms:created>
  <dcterms:modified xsi:type="dcterms:W3CDTF">2011-04-18T14:23:15Z</dcterms:modified>
</cp:coreProperties>
</file>